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75" r:id="rId11"/>
    <p:sldId id="290" r:id="rId12"/>
    <p:sldId id="264" r:id="rId13"/>
    <p:sldId id="265" r:id="rId14"/>
    <p:sldId id="267" r:id="rId15"/>
    <p:sldId id="266" r:id="rId16"/>
    <p:sldId id="289" r:id="rId17"/>
    <p:sldId id="269" r:id="rId18"/>
    <p:sldId id="276" r:id="rId19"/>
    <p:sldId id="271" r:id="rId20"/>
    <p:sldId id="273" r:id="rId21"/>
    <p:sldId id="272" r:id="rId22"/>
    <p:sldId id="277" r:id="rId23"/>
    <p:sldId id="287" r:id="rId24"/>
    <p:sldId id="278" r:id="rId25"/>
    <p:sldId id="291" r:id="rId26"/>
    <p:sldId id="280" r:id="rId27"/>
    <p:sldId id="281" r:id="rId28"/>
    <p:sldId id="282" r:id="rId29"/>
    <p:sldId id="283" r:id="rId30"/>
    <p:sldId id="284" r:id="rId31"/>
    <p:sldId id="285" r:id="rId32"/>
    <p:sldId id="288" r:id="rId3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5" autoAdjust="0"/>
    <p:restoredTop sz="94638" autoAdjust="0"/>
  </p:normalViewPr>
  <p:slideViewPr>
    <p:cSldViewPr>
      <p:cViewPr varScale="1">
        <p:scale>
          <a:sx n="58" d="100"/>
          <a:sy n="58" d="100"/>
        </p:scale>
        <p:origin x="14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623D7-FC8C-4B46-851D-1A227A0997AA}" type="doc">
      <dgm:prSet loTypeId="urn:microsoft.com/office/officeart/2005/8/layout/process5" loCatId="process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793107A-C8CF-4B4E-BE87-657C42A4516F}">
      <dgm:prSet phldrT="[Text]"/>
      <dgm:spPr/>
      <dgm:t>
        <a:bodyPr/>
        <a:lstStyle/>
        <a:p>
          <a:r>
            <a:rPr lang="en-US" dirty="0" smtClean="0"/>
            <a:t>Man arrested for minor crime</a:t>
          </a:r>
          <a:endParaRPr lang="en-US" dirty="0"/>
        </a:p>
      </dgm:t>
    </dgm:pt>
    <dgm:pt modelId="{1C7B80ED-A040-4D52-8DB2-AC2348CAA0DA}" type="parTrans" cxnId="{FE6BB8D6-57F1-4823-AD23-16D9183A1C6F}">
      <dgm:prSet/>
      <dgm:spPr/>
      <dgm:t>
        <a:bodyPr/>
        <a:lstStyle/>
        <a:p>
          <a:endParaRPr lang="en-US"/>
        </a:p>
      </dgm:t>
    </dgm:pt>
    <dgm:pt modelId="{A58ED3AC-2B2C-4FDE-9809-033FC93ABF5C}" type="sibTrans" cxnId="{FE6BB8D6-57F1-4823-AD23-16D9183A1C6F}">
      <dgm:prSet/>
      <dgm:spPr/>
      <dgm:t>
        <a:bodyPr/>
        <a:lstStyle/>
        <a:p>
          <a:endParaRPr lang="en-US"/>
        </a:p>
      </dgm:t>
    </dgm:pt>
    <dgm:pt modelId="{67131240-231C-4AEA-8F70-01BE5F90FAEF}">
      <dgm:prSet phldrT="[Text]"/>
      <dgm:spPr/>
      <dgm:t>
        <a:bodyPr/>
        <a:lstStyle/>
        <a:p>
          <a:r>
            <a:rPr lang="en-US" dirty="0" smtClean="0"/>
            <a:t>Full Y-STR panel tested for database</a:t>
          </a:r>
          <a:endParaRPr lang="en-US" dirty="0"/>
        </a:p>
      </dgm:t>
    </dgm:pt>
    <dgm:pt modelId="{FA3C6F96-01BA-4322-AF2B-5EDEA499153C}" type="parTrans" cxnId="{4CF95091-B7C7-4817-8CED-8327E5D57DE3}">
      <dgm:prSet/>
      <dgm:spPr/>
      <dgm:t>
        <a:bodyPr/>
        <a:lstStyle/>
        <a:p>
          <a:endParaRPr lang="en-US"/>
        </a:p>
      </dgm:t>
    </dgm:pt>
    <dgm:pt modelId="{620CB3AC-CE51-463E-8092-56DCB1ECF870}" type="sibTrans" cxnId="{4CF95091-B7C7-4817-8CED-8327E5D57DE3}">
      <dgm:prSet/>
      <dgm:spPr/>
      <dgm:t>
        <a:bodyPr/>
        <a:lstStyle/>
        <a:p>
          <a:endParaRPr lang="en-US"/>
        </a:p>
      </dgm:t>
    </dgm:pt>
    <dgm:pt modelId="{B5762946-1129-44E7-89F0-D14187BFC7BD}">
      <dgm:prSet phldrT="[Text]"/>
      <dgm:spPr/>
      <dgm:t>
        <a:bodyPr/>
        <a:lstStyle/>
        <a:p>
          <a:r>
            <a:rPr lang="en-US" dirty="0" smtClean="0"/>
            <a:t>Familial match identifies arrestee as relative of murderer</a:t>
          </a:r>
          <a:endParaRPr lang="en-US" dirty="0"/>
        </a:p>
      </dgm:t>
    </dgm:pt>
    <dgm:pt modelId="{21E75A2D-E774-457C-9D6A-E036E8874431}" type="parTrans" cxnId="{32B14BF2-26A9-4F66-B872-5D6A60B6027A}">
      <dgm:prSet/>
      <dgm:spPr/>
      <dgm:t>
        <a:bodyPr/>
        <a:lstStyle/>
        <a:p>
          <a:endParaRPr lang="en-US"/>
        </a:p>
      </dgm:t>
    </dgm:pt>
    <dgm:pt modelId="{9C43287A-C275-45A9-B982-CD8316FCF53E}" type="sibTrans" cxnId="{32B14BF2-26A9-4F66-B872-5D6A60B6027A}">
      <dgm:prSet/>
      <dgm:spPr/>
      <dgm:t>
        <a:bodyPr/>
        <a:lstStyle/>
        <a:p>
          <a:endParaRPr lang="en-US"/>
        </a:p>
      </dgm:t>
    </dgm:pt>
    <dgm:pt modelId="{19EA9397-61A8-48E1-B1BF-1FAFBAE3542E}" type="pres">
      <dgm:prSet presAssocID="{C4F623D7-FC8C-4B46-851D-1A227A0997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DDDFC-9D1B-4766-8703-E1E0BD15CE12}" type="pres">
      <dgm:prSet presAssocID="{2793107A-C8CF-4B4E-BE87-657C42A451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0C482-C338-42C9-8586-E9C4F6A6BFDE}" type="pres">
      <dgm:prSet presAssocID="{A58ED3AC-2B2C-4FDE-9809-033FC93ABF5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685F8DD-AD71-4AAC-A293-449038E8F156}" type="pres">
      <dgm:prSet presAssocID="{A58ED3AC-2B2C-4FDE-9809-033FC93ABF5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2F0D610-FBB7-4C1E-8D0B-D27938D90E98}" type="pres">
      <dgm:prSet presAssocID="{67131240-231C-4AEA-8F70-01BE5F90FA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C4815-DC91-4820-96D2-31D055009CA0}" type="pres">
      <dgm:prSet presAssocID="{620CB3AC-CE51-463E-8092-56DCB1ECF87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E333692-8304-4741-89C3-F310AC767B25}" type="pres">
      <dgm:prSet presAssocID="{620CB3AC-CE51-463E-8092-56DCB1ECF87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337256C-0633-496F-9BA9-BE074C92E865}" type="pres">
      <dgm:prSet presAssocID="{B5762946-1129-44E7-89F0-D14187BFC7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ACAC4-6337-422E-8AEE-BE82403574C0}" type="presOf" srcId="{B5762946-1129-44E7-89F0-D14187BFC7BD}" destId="{3337256C-0633-496F-9BA9-BE074C92E865}" srcOrd="0" destOrd="0" presId="urn:microsoft.com/office/officeart/2005/8/layout/process5"/>
    <dgm:cxn modelId="{2A4764FF-7E7E-4987-82D6-02A7D81306BB}" type="presOf" srcId="{620CB3AC-CE51-463E-8092-56DCB1ECF870}" destId="{7BDC4815-DC91-4820-96D2-31D055009CA0}" srcOrd="0" destOrd="0" presId="urn:microsoft.com/office/officeart/2005/8/layout/process5"/>
    <dgm:cxn modelId="{7AD9DDA6-515E-4953-8B46-4A4409813123}" type="presOf" srcId="{67131240-231C-4AEA-8F70-01BE5F90FAEF}" destId="{12F0D610-FBB7-4C1E-8D0B-D27938D90E98}" srcOrd="0" destOrd="0" presId="urn:microsoft.com/office/officeart/2005/8/layout/process5"/>
    <dgm:cxn modelId="{FE6BB8D6-57F1-4823-AD23-16D9183A1C6F}" srcId="{C4F623D7-FC8C-4B46-851D-1A227A0997AA}" destId="{2793107A-C8CF-4B4E-BE87-657C42A4516F}" srcOrd="0" destOrd="0" parTransId="{1C7B80ED-A040-4D52-8DB2-AC2348CAA0DA}" sibTransId="{A58ED3AC-2B2C-4FDE-9809-033FC93ABF5C}"/>
    <dgm:cxn modelId="{32B14BF2-26A9-4F66-B872-5D6A60B6027A}" srcId="{C4F623D7-FC8C-4B46-851D-1A227A0997AA}" destId="{B5762946-1129-44E7-89F0-D14187BFC7BD}" srcOrd="2" destOrd="0" parTransId="{21E75A2D-E774-457C-9D6A-E036E8874431}" sibTransId="{9C43287A-C275-45A9-B982-CD8316FCF53E}"/>
    <dgm:cxn modelId="{055579B5-ECFD-4010-83F4-6F58D8E8A9E0}" type="presOf" srcId="{C4F623D7-FC8C-4B46-851D-1A227A0997AA}" destId="{19EA9397-61A8-48E1-B1BF-1FAFBAE3542E}" srcOrd="0" destOrd="0" presId="urn:microsoft.com/office/officeart/2005/8/layout/process5"/>
    <dgm:cxn modelId="{647867FA-BE41-4680-898A-68455F10E220}" type="presOf" srcId="{A58ED3AC-2B2C-4FDE-9809-033FC93ABF5C}" destId="{EDF0C482-C338-42C9-8586-E9C4F6A6BFDE}" srcOrd="0" destOrd="0" presId="urn:microsoft.com/office/officeart/2005/8/layout/process5"/>
    <dgm:cxn modelId="{4CF95091-B7C7-4817-8CED-8327E5D57DE3}" srcId="{C4F623D7-FC8C-4B46-851D-1A227A0997AA}" destId="{67131240-231C-4AEA-8F70-01BE5F90FAEF}" srcOrd="1" destOrd="0" parTransId="{FA3C6F96-01BA-4322-AF2B-5EDEA499153C}" sibTransId="{620CB3AC-CE51-463E-8092-56DCB1ECF870}"/>
    <dgm:cxn modelId="{473601D3-B002-4A95-980B-7C13CCE0C61C}" type="presOf" srcId="{2793107A-C8CF-4B4E-BE87-657C42A4516F}" destId="{725DDDFC-9D1B-4766-8703-E1E0BD15CE12}" srcOrd="0" destOrd="0" presId="urn:microsoft.com/office/officeart/2005/8/layout/process5"/>
    <dgm:cxn modelId="{FC354526-D5F5-4C25-88C1-4CE938E87C9A}" type="presOf" srcId="{620CB3AC-CE51-463E-8092-56DCB1ECF870}" destId="{8E333692-8304-4741-89C3-F310AC767B25}" srcOrd="1" destOrd="0" presId="urn:microsoft.com/office/officeart/2005/8/layout/process5"/>
    <dgm:cxn modelId="{98E1D835-AF98-40E9-9BD9-42A77E7F8A19}" type="presOf" srcId="{A58ED3AC-2B2C-4FDE-9809-033FC93ABF5C}" destId="{7685F8DD-AD71-4AAC-A293-449038E8F156}" srcOrd="1" destOrd="0" presId="urn:microsoft.com/office/officeart/2005/8/layout/process5"/>
    <dgm:cxn modelId="{DA75F2F8-340D-4ABC-9B57-85FEC7C60BBB}" type="presParOf" srcId="{19EA9397-61A8-48E1-B1BF-1FAFBAE3542E}" destId="{725DDDFC-9D1B-4766-8703-E1E0BD15CE12}" srcOrd="0" destOrd="0" presId="urn:microsoft.com/office/officeart/2005/8/layout/process5"/>
    <dgm:cxn modelId="{0528992A-5690-48C2-8C2C-A43C06DEAC23}" type="presParOf" srcId="{19EA9397-61A8-48E1-B1BF-1FAFBAE3542E}" destId="{EDF0C482-C338-42C9-8586-E9C4F6A6BFDE}" srcOrd="1" destOrd="0" presId="urn:microsoft.com/office/officeart/2005/8/layout/process5"/>
    <dgm:cxn modelId="{FC8A188A-C0FA-4CCB-A364-6550196A27B5}" type="presParOf" srcId="{EDF0C482-C338-42C9-8586-E9C4F6A6BFDE}" destId="{7685F8DD-AD71-4AAC-A293-449038E8F156}" srcOrd="0" destOrd="0" presId="urn:microsoft.com/office/officeart/2005/8/layout/process5"/>
    <dgm:cxn modelId="{9187F23C-35CD-46FA-9419-6A237E3C3DB8}" type="presParOf" srcId="{19EA9397-61A8-48E1-B1BF-1FAFBAE3542E}" destId="{12F0D610-FBB7-4C1E-8D0B-D27938D90E98}" srcOrd="2" destOrd="0" presId="urn:microsoft.com/office/officeart/2005/8/layout/process5"/>
    <dgm:cxn modelId="{30120FDC-A866-43B1-8B43-FF07CD1C1696}" type="presParOf" srcId="{19EA9397-61A8-48E1-B1BF-1FAFBAE3542E}" destId="{7BDC4815-DC91-4820-96D2-31D055009CA0}" srcOrd="3" destOrd="0" presId="urn:microsoft.com/office/officeart/2005/8/layout/process5"/>
    <dgm:cxn modelId="{06DB62D7-77D5-413D-8916-1265C31A2F1C}" type="presParOf" srcId="{7BDC4815-DC91-4820-96D2-31D055009CA0}" destId="{8E333692-8304-4741-89C3-F310AC767B25}" srcOrd="0" destOrd="0" presId="urn:microsoft.com/office/officeart/2005/8/layout/process5"/>
    <dgm:cxn modelId="{2D118666-6387-4C02-A0ED-1FA523364EFA}" type="presParOf" srcId="{19EA9397-61A8-48E1-B1BF-1FAFBAE3542E}" destId="{3337256C-0633-496F-9BA9-BE074C92E865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91B61-10C9-43E9-BFE7-93EDC1A6E534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16E657E7-642F-4B30-845A-E2463706260C}">
      <dgm:prSet phldrT="[Text]"/>
      <dgm:spPr/>
      <dgm:t>
        <a:bodyPr/>
        <a:lstStyle/>
        <a:p>
          <a:r>
            <a:rPr lang="en-US" dirty="0" smtClean="0"/>
            <a:t>Full STR profile found in underwear</a:t>
          </a:r>
          <a:endParaRPr lang="en-US" dirty="0"/>
        </a:p>
      </dgm:t>
    </dgm:pt>
    <dgm:pt modelId="{51A26A66-ABBD-45BB-862C-EAE428054448}" type="parTrans" cxnId="{97DA714C-D588-495E-9DE3-392E84A9FC2B}">
      <dgm:prSet/>
      <dgm:spPr/>
      <dgm:t>
        <a:bodyPr/>
        <a:lstStyle/>
        <a:p>
          <a:endParaRPr lang="en-US"/>
        </a:p>
      </dgm:t>
    </dgm:pt>
    <dgm:pt modelId="{541F150E-0576-4B44-A541-3424CDC03121}" type="sibTrans" cxnId="{97DA714C-D588-495E-9DE3-392E84A9FC2B}">
      <dgm:prSet/>
      <dgm:spPr/>
      <dgm:t>
        <a:bodyPr/>
        <a:lstStyle/>
        <a:p>
          <a:endParaRPr lang="en-US"/>
        </a:p>
      </dgm:t>
    </dgm:pt>
    <dgm:pt modelId="{AB808230-7033-468F-83F1-5D2197866F05}">
      <dgm:prSet phldrT="[Text]"/>
      <dgm:spPr/>
      <dgm:t>
        <a:bodyPr/>
        <a:lstStyle/>
        <a:p>
          <a:r>
            <a:rPr lang="en-US" dirty="0" smtClean="0"/>
            <a:t>Find who belongs to the profile</a:t>
          </a:r>
        </a:p>
      </dgm:t>
    </dgm:pt>
    <dgm:pt modelId="{4F79CCB5-1AA4-437D-A415-04D8A190AD60}" type="parTrans" cxnId="{6A12ADE4-CCAA-46D2-8EB2-134C6B9355EF}">
      <dgm:prSet/>
      <dgm:spPr/>
      <dgm:t>
        <a:bodyPr/>
        <a:lstStyle/>
        <a:p>
          <a:endParaRPr lang="en-US"/>
        </a:p>
      </dgm:t>
    </dgm:pt>
    <dgm:pt modelId="{261BD0F5-7D32-4D74-A2CF-8AC1ADC34DDD}" type="sibTrans" cxnId="{6A12ADE4-CCAA-46D2-8EB2-134C6B9355EF}">
      <dgm:prSet/>
      <dgm:spPr/>
      <dgm:t>
        <a:bodyPr/>
        <a:lstStyle/>
        <a:p>
          <a:endParaRPr lang="en-US"/>
        </a:p>
      </dgm:t>
    </dgm:pt>
    <dgm:pt modelId="{9721C59A-C23D-4849-B777-2DE051D04902}" type="pres">
      <dgm:prSet presAssocID="{31B91B61-10C9-43E9-BFE7-93EDC1A6E534}" presName="linearFlow" presStyleCnt="0">
        <dgm:presLayoutVars>
          <dgm:resizeHandles val="exact"/>
        </dgm:presLayoutVars>
      </dgm:prSet>
      <dgm:spPr/>
    </dgm:pt>
    <dgm:pt modelId="{31CD5C80-6867-4569-8664-508167AB2FEA}" type="pres">
      <dgm:prSet presAssocID="{16E657E7-642F-4B30-845A-E2463706260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292C3-50B7-467F-B20E-6E089D85E842}" type="pres">
      <dgm:prSet presAssocID="{541F150E-0576-4B44-A541-3424CDC0312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DC651F7-3505-49A3-8BB5-2BB0C3B4809B}" type="pres">
      <dgm:prSet presAssocID="{541F150E-0576-4B44-A541-3424CDC0312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D6745D7-59E3-48EE-BD2B-15E27EFA993B}" type="pres">
      <dgm:prSet presAssocID="{AB808230-7033-468F-83F1-5D2197866F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97A1F-D09E-4E02-9E5B-30034F9181A3}" type="presOf" srcId="{541F150E-0576-4B44-A541-3424CDC03121}" destId="{7DC651F7-3505-49A3-8BB5-2BB0C3B4809B}" srcOrd="1" destOrd="0" presId="urn:microsoft.com/office/officeart/2005/8/layout/process2"/>
    <dgm:cxn modelId="{97DA714C-D588-495E-9DE3-392E84A9FC2B}" srcId="{31B91B61-10C9-43E9-BFE7-93EDC1A6E534}" destId="{16E657E7-642F-4B30-845A-E2463706260C}" srcOrd="0" destOrd="0" parTransId="{51A26A66-ABBD-45BB-862C-EAE428054448}" sibTransId="{541F150E-0576-4B44-A541-3424CDC03121}"/>
    <dgm:cxn modelId="{DB22E753-623E-49FA-AB45-E90841F650F7}" type="presOf" srcId="{541F150E-0576-4B44-A541-3424CDC03121}" destId="{861292C3-50B7-467F-B20E-6E089D85E842}" srcOrd="0" destOrd="0" presId="urn:microsoft.com/office/officeart/2005/8/layout/process2"/>
    <dgm:cxn modelId="{4AD746D4-702F-4399-BFCE-E4301FC2300C}" type="presOf" srcId="{16E657E7-642F-4B30-845A-E2463706260C}" destId="{31CD5C80-6867-4569-8664-508167AB2FEA}" srcOrd="0" destOrd="0" presId="urn:microsoft.com/office/officeart/2005/8/layout/process2"/>
    <dgm:cxn modelId="{6A12ADE4-CCAA-46D2-8EB2-134C6B9355EF}" srcId="{31B91B61-10C9-43E9-BFE7-93EDC1A6E534}" destId="{AB808230-7033-468F-83F1-5D2197866F05}" srcOrd="1" destOrd="0" parTransId="{4F79CCB5-1AA4-437D-A415-04D8A190AD60}" sibTransId="{261BD0F5-7D32-4D74-A2CF-8AC1ADC34DDD}"/>
    <dgm:cxn modelId="{67E7E8DF-A960-456A-8378-7537E4B7A351}" type="presOf" srcId="{31B91B61-10C9-43E9-BFE7-93EDC1A6E534}" destId="{9721C59A-C23D-4849-B777-2DE051D04902}" srcOrd="0" destOrd="0" presId="urn:microsoft.com/office/officeart/2005/8/layout/process2"/>
    <dgm:cxn modelId="{60920D77-3C51-4DFC-9A6C-FDBB01E90AC2}" type="presOf" srcId="{AB808230-7033-468F-83F1-5D2197866F05}" destId="{4D6745D7-59E3-48EE-BD2B-15E27EFA993B}" srcOrd="0" destOrd="0" presId="urn:microsoft.com/office/officeart/2005/8/layout/process2"/>
    <dgm:cxn modelId="{A15136B7-09C9-446E-8BCE-9B04F6D9926E}" type="presParOf" srcId="{9721C59A-C23D-4849-B777-2DE051D04902}" destId="{31CD5C80-6867-4569-8664-508167AB2FEA}" srcOrd="0" destOrd="0" presId="urn:microsoft.com/office/officeart/2005/8/layout/process2"/>
    <dgm:cxn modelId="{4E4A3E0B-61BB-46E5-9B4B-C2140EDE5FC2}" type="presParOf" srcId="{9721C59A-C23D-4849-B777-2DE051D04902}" destId="{861292C3-50B7-467F-B20E-6E089D85E842}" srcOrd="1" destOrd="0" presId="urn:microsoft.com/office/officeart/2005/8/layout/process2"/>
    <dgm:cxn modelId="{5AD214E9-6FA7-4812-83C4-E60AD3B8897B}" type="presParOf" srcId="{861292C3-50B7-467F-B20E-6E089D85E842}" destId="{7DC651F7-3505-49A3-8BB5-2BB0C3B4809B}" srcOrd="0" destOrd="0" presId="urn:microsoft.com/office/officeart/2005/8/layout/process2"/>
    <dgm:cxn modelId="{FDAFB4E6-3855-41D4-8632-74AEDC0C8BD9}" type="presParOf" srcId="{9721C59A-C23D-4849-B777-2DE051D04902}" destId="{4D6745D7-59E3-48EE-BD2B-15E27EFA993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91B61-10C9-43E9-BFE7-93EDC1A6E534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16E657E7-642F-4B30-845A-E2463706260C}">
      <dgm:prSet phldrT="[Text]"/>
      <dgm:spPr/>
      <dgm:t>
        <a:bodyPr/>
        <a:lstStyle/>
        <a:p>
          <a:r>
            <a:rPr lang="en-US" dirty="0" smtClean="0"/>
            <a:t>No Direct Hits</a:t>
          </a:r>
          <a:endParaRPr lang="en-US" dirty="0"/>
        </a:p>
      </dgm:t>
    </dgm:pt>
    <dgm:pt modelId="{51A26A66-ABBD-45BB-862C-EAE428054448}" type="parTrans" cxnId="{97DA714C-D588-495E-9DE3-392E84A9FC2B}">
      <dgm:prSet/>
      <dgm:spPr/>
      <dgm:t>
        <a:bodyPr/>
        <a:lstStyle/>
        <a:p>
          <a:endParaRPr lang="en-US"/>
        </a:p>
      </dgm:t>
    </dgm:pt>
    <dgm:pt modelId="{541F150E-0576-4B44-A541-3424CDC03121}" type="sibTrans" cxnId="{97DA714C-D588-495E-9DE3-392E84A9FC2B}">
      <dgm:prSet/>
      <dgm:spPr/>
      <dgm:t>
        <a:bodyPr/>
        <a:lstStyle/>
        <a:p>
          <a:endParaRPr lang="en-US"/>
        </a:p>
      </dgm:t>
    </dgm:pt>
    <dgm:pt modelId="{AB808230-7033-468F-83F1-5D2197866F05}">
      <dgm:prSet phldrT="[Text]"/>
      <dgm:spPr/>
      <dgm:t>
        <a:bodyPr/>
        <a:lstStyle/>
        <a:p>
          <a:r>
            <a:rPr lang="en-US" dirty="0" smtClean="0"/>
            <a:t>Familial Hit</a:t>
          </a:r>
        </a:p>
        <a:p>
          <a:r>
            <a:rPr lang="en-US" dirty="0" smtClean="0"/>
            <a:t>Summer 2012</a:t>
          </a:r>
          <a:endParaRPr lang="en-US" dirty="0"/>
        </a:p>
      </dgm:t>
    </dgm:pt>
    <dgm:pt modelId="{4F79CCB5-1AA4-437D-A415-04D8A190AD60}" type="parTrans" cxnId="{6A12ADE4-CCAA-46D2-8EB2-134C6B9355EF}">
      <dgm:prSet/>
      <dgm:spPr/>
      <dgm:t>
        <a:bodyPr/>
        <a:lstStyle/>
        <a:p>
          <a:endParaRPr lang="en-US"/>
        </a:p>
      </dgm:t>
    </dgm:pt>
    <dgm:pt modelId="{261BD0F5-7D32-4D74-A2CF-8AC1ADC34DDD}" type="sibTrans" cxnId="{6A12ADE4-CCAA-46D2-8EB2-134C6B9355EF}">
      <dgm:prSet/>
      <dgm:spPr/>
      <dgm:t>
        <a:bodyPr/>
        <a:lstStyle/>
        <a:p>
          <a:endParaRPr lang="en-US"/>
        </a:p>
      </dgm:t>
    </dgm:pt>
    <dgm:pt modelId="{9721C59A-C23D-4849-B777-2DE051D04902}" type="pres">
      <dgm:prSet presAssocID="{31B91B61-10C9-43E9-BFE7-93EDC1A6E534}" presName="linearFlow" presStyleCnt="0">
        <dgm:presLayoutVars>
          <dgm:resizeHandles val="exact"/>
        </dgm:presLayoutVars>
      </dgm:prSet>
      <dgm:spPr/>
    </dgm:pt>
    <dgm:pt modelId="{31CD5C80-6867-4569-8664-508167AB2FEA}" type="pres">
      <dgm:prSet presAssocID="{16E657E7-642F-4B30-845A-E2463706260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292C3-50B7-467F-B20E-6E089D85E842}" type="pres">
      <dgm:prSet presAssocID="{541F150E-0576-4B44-A541-3424CDC0312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DC651F7-3505-49A3-8BB5-2BB0C3B4809B}" type="pres">
      <dgm:prSet presAssocID="{541F150E-0576-4B44-A541-3424CDC0312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D6745D7-59E3-48EE-BD2B-15E27EFA993B}" type="pres">
      <dgm:prSet presAssocID="{AB808230-7033-468F-83F1-5D2197866F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A714C-D588-495E-9DE3-392E84A9FC2B}" srcId="{31B91B61-10C9-43E9-BFE7-93EDC1A6E534}" destId="{16E657E7-642F-4B30-845A-E2463706260C}" srcOrd="0" destOrd="0" parTransId="{51A26A66-ABBD-45BB-862C-EAE428054448}" sibTransId="{541F150E-0576-4B44-A541-3424CDC03121}"/>
    <dgm:cxn modelId="{D3676F21-4DD6-4C60-852F-FE8222AF8848}" type="presOf" srcId="{AB808230-7033-468F-83F1-5D2197866F05}" destId="{4D6745D7-59E3-48EE-BD2B-15E27EFA993B}" srcOrd="0" destOrd="0" presId="urn:microsoft.com/office/officeart/2005/8/layout/process2"/>
    <dgm:cxn modelId="{0C44C800-C7EC-42B0-8A1D-536BAFFA7A5E}" type="presOf" srcId="{31B91B61-10C9-43E9-BFE7-93EDC1A6E534}" destId="{9721C59A-C23D-4849-B777-2DE051D04902}" srcOrd="0" destOrd="0" presId="urn:microsoft.com/office/officeart/2005/8/layout/process2"/>
    <dgm:cxn modelId="{B1B8195B-8231-423A-A164-A2F31D22CDF0}" type="presOf" srcId="{16E657E7-642F-4B30-845A-E2463706260C}" destId="{31CD5C80-6867-4569-8664-508167AB2FEA}" srcOrd="0" destOrd="0" presId="urn:microsoft.com/office/officeart/2005/8/layout/process2"/>
    <dgm:cxn modelId="{23BE34A4-0FB7-457D-982A-2A5F80DD1784}" type="presOf" srcId="{541F150E-0576-4B44-A541-3424CDC03121}" destId="{861292C3-50B7-467F-B20E-6E089D85E842}" srcOrd="0" destOrd="0" presId="urn:microsoft.com/office/officeart/2005/8/layout/process2"/>
    <dgm:cxn modelId="{6A12ADE4-CCAA-46D2-8EB2-134C6B9355EF}" srcId="{31B91B61-10C9-43E9-BFE7-93EDC1A6E534}" destId="{AB808230-7033-468F-83F1-5D2197866F05}" srcOrd="1" destOrd="0" parTransId="{4F79CCB5-1AA4-437D-A415-04D8A190AD60}" sibTransId="{261BD0F5-7D32-4D74-A2CF-8AC1ADC34DDD}"/>
    <dgm:cxn modelId="{606CB4C2-21F9-4381-AFE6-A9F651EE43B5}" type="presOf" srcId="{541F150E-0576-4B44-A541-3424CDC03121}" destId="{7DC651F7-3505-49A3-8BB5-2BB0C3B4809B}" srcOrd="1" destOrd="0" presId="urn:microsoft.com/office/officeart/2005/8/layout/process2"/>
    <dgm:cxn modelId="{2A74803E-9C8A-4E3F-AAF1-9E4130938555}" type="presParOf" srcId="{9721C59A-C23D-4849-B777-2DE051D04902}" destId="{31CD5C80-6867-4569-8664-508167AB2FEA}" srcOrd="0" destOrd="0" presId="urn:microsoft.com/office/officeart/2005/8/layout/process2"/>
    <dgm:cxn modelId="{C8E95E7C-BCB6-4EE3-920F-3A057FD98157}" type="presParOf" srcId="{9721C59A-C23D-4849-B777-2DE051D04902}" destId="{861292C3-50B7-467F-B20E-6E089D85E842}" srcOrd="1" destOrd="0" presId="urn:microsoft.com/office/officeart/2005/8/layout/process2"/>
    <dgm:cxn modelId="{144117C9-8B1E-40D8-9D3B-641A2C57771F}" type="presParOf" srcId="{861292C3-50B7-467F-B20E-6E089D85E842}" destId="{7DC651F7-3505-49A3-8BB5-2BB0C3B4809B}" srcOrd="0" destOrd="0" presId="urn:microsoft.com/office/officeart/2005/8/layout/process2"/>
    <dgm:cxn modelId="{13187584-DA3C-43CF-B743-BB9A2711834F}" type="presParOf" srcId="{9721C59A-C23D-4849-B777-2DE051D04902}" destId="{4D6745D7-59E3-48EE-BD2B-15E27EFA993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077521C-E556-4AF0-B18B-3CF11A7E2088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6C7BD5E-95FD-4DFD-95CA-4602BE15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1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B4FDD7-4438-E04A-8E2B-20761DD4A37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77992F-39D2-1742-AA09-2764CB637D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DC7636-793C-014F-8595-6CDE2C92CA8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8092E-9CD2-ED49-B230-CC69901F1E8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0150861A-23F8-894E-906C-9F624AD6CAE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191B75-9134-CF44-A797-72A10C5F72B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35E204-59B5-1D4B-BD52-F872545797B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5B8375-F4E6-4A4F-99A1-090F4CDC1F4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15D891-4020-E141-AB22-CA929A16DE4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D002CC-8070-324D-B3A2-7F76AB0F13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9A277B-55FB-BE41-B70A-2DC8C2C7631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9E72D0-E016-4E8B-AAED-C5BC388B31A4}" type="slidenum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charset="0"/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5054EF-5BAB-4239-8052-F41218BDF87D}" type="datetimeFigureOut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charset="0"/>
              </a:rPr>
              <a:pPr/>
              <a:t>5/16/2017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43434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7" y="1371600"/>
            <a:ext cx="39624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Gordon Thomas Honeywell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b="1" dirty="0" smtClean="0"/>
              <a:t>2017  </a:t>
            </a:r>
            <a:br>
              <a:rPr lang="en-US" sz="3600" b="1" dirty="0" smtClean="0"/>
            </a:br>
            <a:r>
              <a:rPr lang="en-US" sz="3600" b="1" dirty="0" smtClean="0"/>
              <a:t>DNA Database </a:t>
            </a:r>
            <a:br>
              <a:rPr lang="en-US" sz="3600" b="1" dirty="0" smtClean="0"/>
            </a:br>
            <a:r>
              <a:rPr lang="en-US" sz="3600" b="1" dirty="0" smtClean="0"/>
              <a:t>Hit of the Year Award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6400800" cy="12192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Presented by Tim Schellberg, President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Gordon Thomas Honeywell, Governmental Affairs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HIDS Conference  - Vienna, Austria -  May 17, 2017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334000"/>
            <a:ext cx="5410200" cy="1981199"/>
          </a:xfrm>
        </p:spPr>
        <p:txBody>
          <a:bodyPr/>
          <a:lstStyle/>
          <a:p>
            <a:pPr marL="228600" lvl="1" indent="0">
              <a:buNone/>
            </a:pPr>
            <a:r>
              <a:rPr lang="en-US" sz="1800" dirty="0" smtClean="0"/>
              <a:t>Bombing </a:t>
            </a:r>
            <a:r>
              <a:rPr lang="en-US" sz="1800" dirty="0"/>
              <a:t>suspect identified  from  touch DNA on </a:t>
            </a:r>
            <a:r>
              <a:rPr lang="en-US" sz="1800" dirty="0" smtClean="0"/>
              <a:t>explosive materials </a:t>
            </a:r>
          </a:p>
          <a:p>
            <a:pPr marL="228600" lvl="1" indent="0">
              <a:buNone/>
            </a:pPr>
            <a:r>
              <a:rPr lang="en-US" sz="1600" i="1" dirty="0" smtClean="0"/>
              <a:t>Bahrain  (2015/2016)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0" y="152400"/>
            <a:ext cx="2819400" cy="647700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Police and Military Relying More on DNA for Terrorism Cases </a:t>
            </a:r>
            <a:endParaRPr lang="en-US" dirty="0"/>
          </a:p>
        </p:txBody>
      </p:sp>
      <p:pic>
        <p:nvPicPr>
          <p:cNvPr id="2050" name="Picture 2" descr="C:\Users\hjones\Desktop\1421999886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71113"/>
            <a:ext cx="5486400" cy="1991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jones\Desktop\Thai-rescue-workers-remov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486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580" y="2353270"/>
            <a:ext cx="5481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0">
              <a:buNone/>
            </a:pPr>
            <a:r>
              <a:rPr lang="en-US" dirty="0"/>
              <a:t>Military raids produce </a:t>
            </a:r>
            <a:r>
              <a:rPr lang="en-US" dirty="0" smtClean="0"/>
              <a:t>numerous </a:t>
            </a:r>
            <a:r>
              <a:rPr lang="en-US" dirty="0"/>
              <a:t>matches to suspects and cold cases   </a:t>
            </a:r>
          </a:p>
          <a:p>
            <a:pPr marL="228600" lvl="1" indent="0">
              <a:buNone/>
            </a:pPr>
            <a:r>
              <a:rPr lang="en-US" sz="1600" i="1" dirty="0"/>
              <a:t>Southern Thailand  (2013) </a:t>
            </a:r>
          </a:p>
        </p:txBody>
      </p:sp>
    </p:spTree>
    <p:extLst>
      <p:ext uri="{BB962C8B-B14F-4D97-AF65-F5344CB8AC3E}">
        <p14:creationId xmlns:p14="http://schemas.microsoft.com/office/powerpoint/2010/main" val="8913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585" y="314980"/>
            <a:ext cx="88392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Five Finalists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1212" y="1219200"/>
            <a:ext cx="1755775" cy="1726288"/>
            <a:chOff x="3351212" y="1828799"/>
            <a:chExt cx="1755775" cy="1726288"/>
          </a:xfrm>
        </p:grpSpPr>
        <p:sp>
          <p:nvSpPr>
            <p:cNvPr id="2" name="TextBox 1"/>
            <p:cNvSpPr txBox="1"/>
            <p:nvPr/>
          </p:nvSpPr>
          <p:spPr>
            <a:xfrm>
              <a:off x="3505200" y="1828799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China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1026" name="Picture 2" descr="C:\Users\hjones\AppData\Local\Microsoft\Windows\INetCache\IE\ZDYJ7AVS\flag[1]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212" y="2403759"/>
              <a:ext cx="1755775" cy="115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717676" y="4724400"/>
            <a:ext cx="1750816" cy="1849206"/>
            <a:chOff x="5717676" y="4724400"/>
            <a:chExt cx="1750816" cy="1849206"/>
          </a:xfrm>
        </p:grpSpPr>
        <p:sp>
          <p:nvSpPr>
            <p:cNvPr id="7" name="TextBox 6"/>
            <p:cNvSpPr txBox="1"/>
            <p:nvPr/>
          </p:nvSpPr>
          <p:spPr>
            <a:xfrm>
              <a:off x="6021584" y="472440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Italy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1029" name="Picture 5" descr="C:\Users\hjones\AppData\Local\Microsoft\Windows\INetCache\IE\7C1NFADG\Flag_of_Italy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676" y="5406851"/>
              <a:ext cx="1750816" cy="1166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902110" y="2594851"/>
            <a:ext cx="1989761" cy="1920471"/>
            <a:chOff x="5902111" y="2590800"/>
            <a:chExt cx="1989761" cy="1920471"/>
          </a:xfrm>
        </p:grpSpPr>
        <p:sp>
          <p:nvSpPr>
            <p:cNvPr id="8" name="TextBox 7"/>
            <p:cNvSpPr txBox="1"/>
            <p:nvPr/>
          </p:nvSpPr>
          <p:spPr>
            <a:xfrm>
              <a:off x="6096000" y="259080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Florida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1031" name="Picture 7" descr="C:\Users\hjones\AppData\Local\Microsoft\Windows\INetCache\IE\V0Z23O7Y\Flag_of_the_United_States.svg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111" y="3460677"/>
              <a:ext cx="1989761" cy="105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28600" y="3124200"/>
            <a:ext cx="2209800" cy="1668864"/>
            <a:chOff x="228600" y="3124200"/>
            <a:chExt cx="2209800" cy="1668864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3124200"/>
              <a:ext cx="2209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New York 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7" descr="C:\Users\hjones\AppData\Local\Microsoft\Windows\INetCache\IE\V0Z23O7Y\Flag_of_the_United_States.svg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16" y="3742470"/>
              <a:ext cx="1989761" cy="105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752600" y="4829796"/>
            <a:ext cx="2247900" cy="1897662"/>
            <a:chOff x="1752600" y="4829796"/>
            <a:chExt cx="2247900" cy="1897662"/>
          </a:xfrm>
        </p:grpSpPr>
        <p:sp>
          <p:nvSpPr>
            <p:cNvPr id="21" name="TextBox 20"/>
            <p:cNvSpPr txBox="1"/>
            <p:nvPr/>
          </p:nvSpPr>
          <p:spPr>
            <a:xfrm>
              <a:off x="1752600" y="4829796"/>
              <a:ext cx="2247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Georgia" panose="02040502050405020303" pitchFamily="18" charset="0"/>
                </a:rPr>
                <a:t>Austria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1033" name="Picture 9" descr="C:\Users\hjones\AppData\Local\Microsoft\Windows\INetCache\IE\V0Z23O7Y\Austria-flag-2637-large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336808"/>
              <a:ext cx="1727456" cy="139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23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22222E-6 C 0.19288 -2.22222E-6 0.35 0.13588 0.35 0.30347 C 0.35 0.4713 0.19288 0.60764 0 0.60764 C -0.19323 0.60764 -0.35 0.4713 -0.35 0.30347 C -0.35 0.13588 -0.19323 -2.22222E-6 0 -2.22222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032 0.01157 C -0.01997 0.26203 -0.07795 0.50162 -0.2 0.54514 C -0.32223 0.58889 -0.4625 0.42014 -0.51285 0.16967 C -0.5632 -0.08102 -0.50486 -0.3206 -0.38264 -0.36412 C -0.26059 -0.40787 -0.12066 -0.23912 -0.07032 0.01157 Z " pathEditMode="relative" rAng="4501993" ptsTypes="fffff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0695 0.01042 C -0.24931 0.17917 -0.43299 0.21551 -0.51667 0.09028 C -0.60035 -0.03495 -0.55226 -0.27454 -0.41007 -0.44329 C -0.26771 -0.6125 -0.08386 -0.64815 -0.00035 -0.52315 C 0.0835 -0.39768 0.03541 -0.1588 -0.10695 0.01042 Z " pathEditMode="relative" rAng="8300247" ptsTypes="fffff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2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4.44444E-6 C -0.14965 -0.15486 -0.20816 -0.3905 -0.12934 -0.52523 C -0.05104 -0.65995 0.13472 -0.64351 0.2842 -0.48865 C 0.43455 -0.3331 0.49201 -0.09814 0.41354 0.03658 C 0.33489 0.17176 0.15 0.15533 1.11111E-6 -4.44444E-6 Z " pathEditMode="relative" rAng="13071600" ptsTypes="fffff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24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271 0.02477 C 0.09271 -0.22916 0.19271 -0.43634 0.31632 -0.43634 C 0.43959 -0.43634 0.54011 -0.22916 0.54011 0.02477 C 0.54011 0.27917 0.43959 0.48588 0.31632 0.48588 C 0.19271 0.48588 0.09271 0.27917 0.09271 0.02477 Z " pathEditMode="relative" rAng="16200000" ptsTypes="fffff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941637"/>
            <a:ext cx="3810000" cy="3154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Database hit the result of arrestee testing law in Florida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Vicky Bellino, FDLE DNA Analysist and  CODIS Manager: </a:t>
            </a:r>
            <a:r>
              <a:rPr lang="en-US" sz="2000" dirty="0" smtClean="0"/>
              <a:t> “I would like to explain why this case is important to me…”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Suspect awaiting trial.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dirty="0" smtClean="0"/>
              <a:t>1990 Rape and Murder of Robin Cornell and Lisa Story </a:t>
            </a:r>
            <a:br>
              <a:rPr lang="en-US" sz="3100" dirty="0" smtClean="0"/>
            </a:br>
            <a:r>
              <a:rPr lang="en-US" sz="2700" dirty="0" smtClean="0"/>
              <a:t>Cape Coral, Florida  </a:t>
            </a:r>
            <a:br>
              <a:rPr lang="en-US" sz="2700" dirty="0" smtClean="0"/>
            </a:br>
            <a:r>
              <a:rPr lang="en-US" sz="2700" dirty="0" smtClean="0"/>
              <a:t>Hit occurred September 2016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hjones\Desktop\Lisa 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7883"/>
            <a:ext cx="4572000" cy="4039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88392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en-US" sz="40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Place Case</a:t>
            </a:r>
          </a:p>
        </p:txBody>
      </p:sp>
    </p:spTree>
    <p:extLst>
      <p:ext uri="{BB962C8B-B14F-4D97-AF65-F5344CB8AC3E}">
        <p14:creationId xmlns:p14="http://schemas.microsoft.com/office/powerpoint/2010/main" val="15724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276600" cy="4876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Rape kit became part of 17,000 Rape Kit Backlog problem in New York City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John Doe Warrant Strategy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Interstate CODIS match with Florida after arrest for minor crime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Case was inspiration for $38 million grant program to test rape kits</a:t>
            </a:r>
          </a:p>
          <a:p>
            <a:endParaRPr lang="en-US" dirty="0" smtClean="0"/>
          </a:p>
          <a:p>
            <a:r>
              <a:rPr lang="en-US" dirty="0" smtClean="0"/>
              <a:t>Convicted June 2016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/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1995 Rape  </a:t>
            </a:r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700" dirty="0" smtClean="0">
                <a:solidFill>
                  <a:prstClr val="black"/>
                </a:solidFill>
              </a:rPr>
              <a:t>New York City, New York, USA</a:t>
            </a:r>
            <a:r>
              <a:rPr lang="en-US" sz="2700" dirty="0">
                <a:solidFill>
                  <a:prstClr val="black"/>
                </a:solidFill>
              </a:rPr>
              <a:t/>
            </a:r>
            <a:br>
              <a:rPr lang="en-US" sz="2700" dirty="0">
                <a:solidFill>
                  <a:prstClr val="black"/>
                </a:solidFill>
              </a:rPr>
            </a:br>
            <a:r>
              <a:rPr lang="en-US" sz="2700" dirty="0" smtClean="0">
                <a:solidFill>
                  <a:prstClr val="black"/>
                </a:solidFill>
              </a:rPr>
              <a:t>Hit </a:t>
            </a:r>
            <a:r>
              <a:rPr lang="en-US" sz="2700" dirty="0">
                <a:solidFill>
                  <a:prstClr val="black"/>
                </a:solidFill>
              </a:rPr>
              <a:t>occurred </a:t>
            </a:r>
            <a:r>
              <a:rPr lang="en-US" sz="2700" dirty="0" smtClean="0">
                <a:solidFill>
                  <a:prstClr val="black"/>
                </a:solidFill>
              </a:rPr>
              <a:t>May 2015 </a:t>
            </a:r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4098" name="Picture 2" descr="C:\Users\hjones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15516"/>
            <a:ext cx="3048000" cy="421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jones\Desktop\vance2n-2-w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4" t="27173" r="8773" b="8568"/>
          <a:stretch/>
        </p:blipFill>
        <p:spPr bwMode="auto">
          <a:xfrm>
            <a:off x="6705600" y="2323515"/>
            <a:ext cx="1981200" cy="2830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88392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sz="40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Place 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2188" y="5196660"/>
            <a:ext cx="31480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Cyrus Vance, </a:t>
            </a:r>
            <a:endParaRPr lang="en-US" sz="1400" dirty="0" smtClean="0"/>
          </a:p>
          <a:p>
            <a:pPr algn="ctr"/>
            <a:r>
              <a:rPr lang="en-US" sz="1400" dirty="0" smtClean="0"/>
              <a:t>New </a:t>
            </a:r>
            <a:r>
              <a:rPr lang="en-US" sz="1400" dirty="0"/>
              <a:t>York City </a:t>
            </a:r>
            <a:endParaRPr lang="en-US" sz="1400" dirty="0" smtClean="0"/>
          </a:p>
          <a:p>
            <a:pPr algn="ctr"/>
            <a:r>
              <a:rPr lang="en-US" sz="1400" dirty="0" smtClean="0"/>
              <a:t>District Attorney (Manhattan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428601"/>
            <a:ext cx="239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New York Post, June 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92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3529013"/>
            <a:ext cx="2477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>
                  <a:lumMod val="50000"/>
                </a:schemeClr>
              </a:buClr>
            </a:pPr>
            <a:r>
              <a:rPr lang="en-US" sz="1600" i="1" dirty="0" smtClean="0"/>
              <a:t>Gerhard &amp; Erna Hintermaster</a:t>
            </a:r>
          </a:p>
          <a:p>
            <a:pPr marL="171450" indent="-171450" algn="ctr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Murdered May 21, 2015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Vienna, Austria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Left mark on body expressing joy from torture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3239" y="5874603"/>
            <a:ext cx="273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No match in Austria database, but hit in Dutch database through Pr</a:t>
            </a:r>
            <a:r>
              <a:rPr lang="en-US" sz="1600" dirty="0"/>
              <a:t>ü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3352800"/>
            <a:ext cx="202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Suspect </a:t>
            </a:r>
          </a:p>
          <a:p>
            <a:pPr algn="ctr"/>
            <a:r>
              <a:rPr lang="en-US" sz="1600" dirty="0" smtClean="0"/>
              <a:t>Arrested June 8, 2015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5702" y="5736775"/>
            <a:ext cx="2484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Tied to murder in Sweden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Other crimes pending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Suspect awaiting trial</a:t>
            </a:r>
            <a:endParaRPr lang="en-US" sz="1600" dirty="0"/>
          </a:p>
        </p:txBody>
      </p:sp>
      <p:pic>
        <p:nvPicPr>
          <p:cNvPr id="4098" name="Picture 2" descr="http://polskie-echo.com/wp-content/uploads/2015/11/kotwica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2697"/>
            <a:ext cx="2208517" cy="16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MTEhUSEhMWFhUWFhgaGBgYFhYZHRceFRgYGBgYHhcfICghGhsmHRoYITEiJSkrLi4uGiAzODMsNygtLisBCgoKDg0OGxAQGy0lHyUtLSstLS8tLS0tLS8tNS0tLSstKy0tLS0tLy0rLS0vLS0tLS0tLS0tLS0tLS0tLS0tLf/AABEIAMIBAwMBEQACEQEDEQH/xAAcAAABBQEBAQAAAAAAAAAAAAAAAgMEBQYBBwj/xABIEAACAQIEAwQGBQkGBwADAQABAhEAAwQSITEFQVEGEyJhBxQycYGRQlJykqEjRGKTscHR0uEzQ1OCovAVF1SywtPxJGOUFv/EABsBAQADAQEBAQAAAAAAAAAAAAABAgMEBQYH/8QANxEAAgECBAQEBAUDBAMAAAAAAAECAxEEEiExBRNBURRhcaEigZHhFTKxwfAjUtEGM0JiJHLx/9oADAMBAAIRAxEAPwDV9qO2r8PawqYbvu+zSc5XJlKDkpn2vLau6nh1VUm5WsVbsbfiWP7vSAZB5xtXJCGYm55xxb0lNgiqLhluZwWk3SsRpHsGa744NVNW7fL7lc1iIvppuH8xT/8Aob/1VL4ev7vb7jMPL6Y7n/RL+vP/AK6o8Cv7vb7jMOp6XnP5mv68/wDrqHgl/d7fcZhxfSy5/NF/XH+Sq+DX93t9ycw6vpTc/mq/rj/JUeFXf2+4zDq+k5j+ar+tP8lV8Mu4uOr6SGP5sv60/wAlR4bzFx1fSGx/Nx+sP8tRyPMm46vb5j+bj9Yf5ajk+YuOr24b/AH6w/y1HJ8xcdXtmx/uR98/y1HK8xcdXtcf8IffP8Kjli44vak/4Q+//SnLFx1e0hP92Pvf0qMguOLx8n+7H3v6UyEjg44fqD739KjKBY4wfqD5/wBKZQLHFD9X8f6UygcHET9X8f6VFgKGO/R/GlgLGL8vxpYHRifL8aWAoX/KoAoXfKgOi5QHc9AdzUB2aAKA7QFZw1GAMgj3gitJtEGfwfCDi1Y3M1rLoPDvmG+tbyqct/DqRa5m7XoQw67Yu99y3/CtnxKb/wCK9yMg+voZsj86u/cSq+Pl/avf/JOQcX0PWR+dXfuJVfHS7IZRxfRHZH5zc+6lR4yXZDKLX0UWv+pufdWo8XLshlHF9FtofnFz7q1HipdhlHF9GVofnD/dWo8S+xNh1fRxbH9+/wB1ajxD7Cw4vo9tj+/f7q1HPfYWHF7BJ/jP91ajnPsLDi9iE/xm+6KjmsWHF7GoP71vuinNYsOL2ST/ABW+QqOYxYcHZdf8RvkKjOxYWvZtR/eH5CmcWHF4Ao+mfkKjMSLHBB9c/IUzAWOED6x+QpmAscLH1j8qXAscPH1j8qi4FDAjrS4FDCedLgUMN50uDosedQBXdedAdFugO5KAMtAdigO0AUAUAUAUAUAUAUAUAUAUBmu2eNv22wXq8FnxYQo1w21dfV8Q2VnCsQJUH2TqBQGVTtpibFt+8NkOLuPaLrO4uHD4gomDsv4ZcgwpIJgDwHWAJmL7eYhMQ2G7lc4uiwDleBdxL58IDr7Iw4Z7muhGhG1ASO2XrlzGixhHdW9TZ1i93So/ehVuMMrd4BOqxqKAVie0V4Zzfe0tm1jrOHZwblsiAlxrjPnAVSxVcuxBIMgxQEDBdsMTkQWhZKKuFE3O9dn9Yxl/Bqc5eSQLaOS0knN1kAWWP4/e/wCG+uMYfDYk98LQIFy3hsU1m9CkkgG2rNlJMGNTFAZ3hvaHH2i4v95cazh7mNZZMEX7VkW7LRJKpcbE7A6WloC/4X2rxN69as22wtwG+6HEIHNu6lu1ausbShz4hna2fEQCs8itAUXA+3OLGAR37sXFGHA75lz3Euox9YlrttHDupRULoRkYkkwlAb3DcZNzDYa8gk4hUYQpG9trphTrqFIE8yN6AjHjpRM/eW7sgaAlFVsrMUDgNmJhQEjNzOhEAOJxu49xLYRVzPAJcklf/yYYDLue4BiTox6UAnB8be5eVBlygqDBzElhf0bQd247qSusZooDQUAUAUAUAUAUAUAUAUAUAUAUAUAUAUAUAUAUAUAUByBQBFAdoDkCgCKAIoAigACgAqOlAJa2DBInKZHkYIkfAkfGgF0BygOG2JDRqAQD0Bif2D5UAqgCgCgCgCgCgCgCgCgCgKvtLiGt4driGChUzvoGGb8Jo9jHEzlClKUd0m0Y7gXbZreMuWMbdi2/d91cYKqozAkozCIDcieYInUCs6cm07nDwnE1MRBqerubnDcUs3HNu3cV2VQxCkGASQJI91WU4t2TPanh6tOKnOLSbtroVXbzHXbGCu3rBC3LeVgSJAGYBtPsk1tRipTSlsYMwPoz9JLvevYfiN+ZZO5usqIoLAk22ZQAJiVJHUTqorbF0lTl8OwheWi3PU8LxSzcdrdu4rsgUtlIMB82XUaT4Tp7uorjU4t2TN6mHq04qc4tJ3Sv5bi8YYKH9MA/wCYFf2kVcxK7E8ft2sYmFutlN5JtEjQspOZM3UiCBzhh0FZqpFycE9V0LZZWzdC5Bq5Upu1RxAtKcJHe5wBOWIaQTrpoNfhzqs82V5dzpwfI5y8R+TW9vTTbzKbgnHL2Gu+rcUuqGuktYukqEcDRrRYBQHG4BGobSYqlPOo/wBQ2xvh6lb/AMSLs1tre/XuajB8StXWdbdxXKRmykEDNJAkaTpV1JN2TOWpQqUknOLV9rlR234v6pZXEFiqq4DELm9sFV0+0Vroo8vN/U2OHFqu6T5H5un77mX9H/pMsYi7dw1+9FwOTaa4FQMu2Sds4IJ8wRvBrSuqc5rkJ7arz6kYbmwpLntZu/8ALHoOEx1u4WFtw2QgNBkAkTvWE6c4WzK1zaFWE75XexB7RcYtYRUv32K2wSpIVm1YeEQoJ3HupTpyqSyx3LsznYj0iYfG4nEYbOcy3CbGZcue3lWR5srZ9N8sHWDE1KcoOzFzcg1mSUXalcWe6GDZVdmIYtEBcsyJB1kDkd6zqKbj8G52YF4aNRvEpuNtEu+np59SBwDjz2X9S4jeQYkDOjkhUvIfqtCgupkFYmIOsmkM0Y/1NycVGlVrN4WLy9uq79zR4DiFq8GNp1cI5RipkZgASJ56EVaMlLY56tCpRaVSLV1dX7fxHmHpJ7V43CXrq4e9kCBLgGRGkNAgyCYkNtHOsatSUaiXQ8+rWlGql0N7wLtVh8TZ71XCldLltiA9tl9pSu/uI0IgiZrSrWhTV5tI7oU5z/Kmy6RpAI2OtXTTV0UatoVuK4uLYuFh7BPMCYAIAnc6x/ua8bGcX8PX5Kpt7Xfk+v8ALF4xTV2ywsXldVdGDKwBVgZBBEgg8wRXslBONBNt8u+Ux740qUQZLivpDwllrBZ3Fu4RLFDAVgYbqIOWdNielXcGjlpY2lVm4ReqNglwEAggg7EGQZEgg+6qHWVvaa7dXDu9jW4uUqAJk5hpHOdqrK+V23N8NGnKtFVfy3V/QyvAu0WKw13LxUlLd0qLN1xbCq8ElGK6LPLNGojmKxoOpZ8w9DilPBuUPB67ppZt9Lb9zZ4bilm45t27iuyqGIUgwCYEkVspxbsmedPD1acVOcWk9NdCZVjEgcfw3eYa9bmM9t1npKkT8N6FKkc0XHurGVx3YAXlvi5cX8raCiE9h0YNbuBp1iIiOdUhDLuefw7Azwjvm9upmPRjhMRh+INbu2nU5LiP4Wy+EghpIEqcujc8w61w4eEoVmraH6NxnE0sXw2FRSWa6drq/Zo9K7WYA4jBYiwCA1y06qTsCwhSfIGK9SEsskz4t7Hn2C9EBVMSLmIRjftKFAtkd3ctlTbcPm1GhBGUTm+e2Jrqt0JheDUlutRn0UYfEWMbctXbTr+TZXlWADIwgyRsdYPORXi4aEoVXHofYcbxNLF4CnVUlmutL66rX9j1XHDwz0ZT8mBP4TXpI+PKvtTwAYq3CnLdQo9pyTC3LTB0JHSRBI1gkVWyvcFnhL2dUcqVJXVToVJiQR5ERUgjdocO72GW0+RyVytr4TmGtVkm4tLc1oThCrGU1dJ6rujC8Y9HWKvLL403crLcFq73hRmQg5cxYlQdRmAkA1zwozT1lddj2MRxXDzglToqElqpK118ktfqWvYPHWO8exh8Dewwyl7huhpzgqoSSSToWIkjY6b1NFxjJwjGxTiUa1WlHEVqym3okui6u2hp+N4C3eti3dRbiF7ZKuJUw4Ikc9YrqR4pmO2no9w2Jw7+r2LNjEL4rV23bRDmX6LZR4lIkQZ3nlVqdSVOSnF2aKzgpxcZbMa9F/ZrF4QXnxeIW73wt5FVWXILeaCQQsOc8ER9Hc1etXqVZXm7mdDD06MctNWRruL4NLqotxEde8U5XUMpjYwdJG48wKzjJp3Rqef9pfRrdbHXOJ4LErZuhQbaLZBysiBCQZymQCMpWDmPvq/MvFRYsajsbw/GW+8uY3FDENdyZYt92tsIDpl0gnNrp9HnUVHF2yqwRZ8dw9x1TunyMLg8XkZDD5H5xWb1WhjiadSdNxpys+5i+0PYa+7DEPfOKWy7XBh3DHOpBDW0cscrFdthIG29Z5Lq0tURw9YnCTU1VbaND2Jxtlka3hsLcw9pQDFxSrFmzZgRJ1ELuSdeUVFNRWkVY1fEauMrSdW91bV/t0sVfbLsQ2OxDsLq2wbCI0qWOjXCCBI69eVRVpZ2mmY1qDqSTTK3ifZZ8JftX0/KLct27d/KhH5S2uXvconKrjeToQu815fG8M6tFSitUe7wuqoqVOT3V16o9A4ST3NsGZCga+Wk/hXdw+UpYaDkrOxw4i3Nlbuef9vuEYi9fvW7Nhri3Ldts0aAyQRJgTCD51pWlUTtBXN8JwzAYj+riqrjZ2svrfZ/oZ7s5xfGcIU4PE2LndOS9hmfwroM9vQERPi3HtHTWvLx2Er4hK1V009Guj81roTicOqc8uDTrK2lk7r1Vvex69wXGd/h7V3T8pbVjHUqJHzmvZptOKaOOdOpTbhUVpLddmefYv0ZPiFGfEqF8QVchYBToB7QggeVYyo1XK+c9ejjOHU6eTwsW2tXonfq72b38yFwm/xPB4qxgb7XL1q1dtLbZbcK9vRZLBZOVSZBJgr7jWkquVqNm2+p51Phk67lXjWjGEbvK/zPR2Xn9fkenccw5uYa9bBgtbYA6iJBgzyjetGrqxlSnknGb6NMxY9HBaxibVy8pOItqBCHwPbbNbfNMmD5DSuelQcL3e57OP4vDE5FGFsrbTv3+Wlt0Q/R9+QxhsepXLTlWW67M7jwbZJVQLZIkEzMrr1yopQquKjbzOzic5YnBRrzrKVrWikk9d76u7+h6fXcfLjWJIykHnp89KIEXu3Lh0veymVrXhKljlYEmMytGm8Q2x0oCQmIE5WGVuh2PuOx92/kKAXiElWHUEfhQEZ8ReFwDugbOSS4fxh59nu41XLrmDTOmXnQEm1dVtVM9eo8iNwfI0AYlZVh5f8AygI737ouR3YNnIDnDS+aTINuPZAgyCSSYigJFm8reyZjfqPIjcHyNAcxKypHlQEdrdxbjXM7PbIUd1lXwETLqQMzTIlSeWmuhAlW3DCQZBoBOJWVMb6EfAgigI1gXFvXO8uZkuEG0uUL3eVFDW8305IZwT1YbKKAnUA1iVkabgqfkQaAjcLwq2+9VAQDddzLMZN2LjHUmBLHQaeVATqAaxCyB5Mp+RE/hQDHCu87oG64diWOYJkGVmJQZZOylRvrE0BMoCuxiXHuKLT5MpQ3DlDSqtPd67FhOo1A15igLGgIGPD3Va3ZuG223egK2Q+SsCrNy1ED36UBJUQ581H4Ez+6gIXHMBh76i3fti7rKrHinaQRBXeJkDXU1WUIyVpI2oYipQnnpSszuB4cbZTK3d2kQqLCBcusQzMRmJEHaB4jMxNSkkrIpUqSqSc5u7e7Jdtgi+IgCTvpzMVJQ53rN7CwPrPI+Sbn45aAbw+DZVuBrj3M7MfFl8IYewoAHhHKZOu5oCVa2E7wKA7FAdoCn7XWwcJdLBWCgPDtlXwEN4mkZRpvIitaDtUi/MiWxg+LdpHwOOOLVMM2HuraS/3ecXTCqofMfDcyEtGWTlJB2EdFWl8KWt1ff19iqlqbzh3F1xDsmQhcsw67wYIg6HcaCYnxZZWeedJxin/P5/ESncn90y+wcw+qxP4Nv8DPwrIsOWsQG01Dc1Oh/qPMSKALuHVtSNRsw0I+I5eW1ANzcX9MeUBvl7J/D3GgHbN9W2Oo3GoI96nUfGgOXcOrakajYgkEfEa0A3+UX/8AYPgrfyn/AE/GgHLWIVjEw31ToffHMeY0oBFyyQcybndeTefk3n850gByzeDDTQjQg7g9CP8Ac7jSgC/azLG3Q9CNQfgaA5hruYa6MDDDoR+46EeRFAO0AxZ0e4OpVvmoX/xoB+gEu0Ak8hPyoBvBrFtAeSqPkBQDeMxyoUQsveXCRbUkAuVGYx1AEsY5A0A9YtZRG53J6k7n/e21AMlzc0UwnNhu3kp5ebfLXUAP+FF5KoHkAB+6gGMzP7Iyj6xHiPuU7e9umx3oDoKW9PpHXmzN58yf3UB2bjfoDzgt/KP9VALt4dQZ3b6x1Pz5DyGlAO0BE4nxC3Ytm7dYKixmY7AExNAQOznavCY7vPVbved0QHGR0K5pymGAMGDr5UBdUAUBH4hbzWnHVTt7qlbgg4vs9YvIyXO8dXUqwN+/DBtwQHiNau6sn2+i/wAEWRV9m+zlzC3B4lZFDKGlASv0AVW2DI6Zo3MEmRpKspU8vX+ef7EW1uXmEuXkWMRldpbx2lYCMxyzbJLAxlBgtrJ0Fc5YksqXFGzDcEH4SCNj5igG4dNvGvTQMPjs3xj3mgHbV5W2O242I94Oo+NAF6wrbjUbESCPcw1HwoBqLi/pjzgN89FP4e80A5axCtoDBG6nQjzg8vPagFXbSsIYA/u8x0PnQDPdOvstmH1XJ/B9/mD8KAbuOGI3t3NhmG/6O8OPIGfcaAMLxEM1xWVkNrLmLKwQ5hmlLhADr1I22MGgIVzGWheN5TdYlAhAJCQGzA5WIGbU+Ibg6zAjRUZvoRdEmxxm02hJX7UR94EgfE0lSlHdC4xjMW9u85lGU20AWCGUhnLMzzGWCIAEzPKkKbnsLlfc7QvOhU+5DH4vrW/hl3IuLvcdNy1ctgrbuMjBGYMULEQAVBkSeQJn3wKynQlHbUlMdxXHWG2VfeCxPnAML8zV44fuyLkZO0DZgWVWiQDlynWJ8WYxsOXKpeG7MXLLC4psQ5gp3ARZEsLmeWlWWIFvLlMgyTI2355RcXZliccSPZtjMfIwo97fuEnUaRrVQNAjNqTdcclGinyE5VPvM6nXlQD3du3tHKOi7/Fzr8gD50A7atKvsiJ38/MnmfM0AugCgI5xan2AX+zqPvGFnymaAznb3DX7mBxeqZPVbpCBWZy6jMp7yQAIBGXLvGtSgeF9h+I4jDYvE3sI0tbw4utbOq3UQoroVGuYBiwI1GU9TPHisSqGRvaUsvzd7e6t8y8IpvXbr6HsHYPtxcx2JZLiqi91mQLO6sJknUkhvwqKGIlObjI+g4rwelhMLGrTbd317Nafob+uw+cG79wAeIwDp89KARhMTbcEW3V8uhysGgxsY2NC0oSjpJWH6FQoBm5hgTmEq3VefvGzfEGKAT3rL7YkfWUE/NNSPhPwoDrW0uAMDPRlOvwI5eW1AJzuntDMv1lGo968/evXYUA/buBhKkEdRQCbtlW0YT06jzB3B8xQFbcxDWXfNcNwNlKW8oBtgCDNzmCeonffWrwg57C5W4jjz8mj7Cj8WaZ94ArpWHXUrcY/45cIIY5gRBDBSCD5AL+2jw8eguRzxBVRLSJkRAFtoCSoyj93Ico08pp0VF6i5DuOWMkzW5AmgOo7BcsyJn+nuGgA6AdKhKwOVIOMswem3x5/760AomgOUAq3iTbYMAWB8LqPpq/hI3HWZ8qyrQzR03JRquCYdCpVLgNkZRbtKotrZQKFCQNWGhOump0iI4XFp2ZYuEUAQAABsBUA7QDV3EKpgnXoJJ9+UaxQCM9xtlCjq2p+6D/5fCgD1QH2yX+1t90eH4xNASKAYxtvNbdSJlSIPPSgDD4a2FAVFVY0AUAQeUdKhxT0YMvwHsDZwmKOJs3HC+PLahcq558MgewJ0HKBqYrFUEqmdHq1OLVKmDWFklZW166Gvrc8oqe1VtWwtzOcqqA7NBbKLbBi2UbwATFSjWjJxqRa3ujzLiPHrXC8ScRhne6HCLiLLplDqPYuW7gHhdST4W0IYjeKjqeljqdepadSKXpr9Ta8H7W3cWLpw+FJyWwVF1+7zMWgoXCsF01GhnXaoucuJwfIpxlmTb7djTetAe2Cnmw0+8JUfE1JxD6sCJGooDtAM3MMCcwlW6rz942b4gxQCe9ZfbWR9ZAfxTUj4T8KAO6V/GjQT9JSNY015N0125RQEXF8Qe2crWy3hJFxYyZgVCowJzKWJ8xpvtUxV3YGXx2IJJEzr4j9Y8/hyjy8hXoxioqyKEWKtcBFLgMtLgIoAil0AoAoAoAoAoAoBeHxD22D2zDD5H9E+R/ruKpUgpqwua3h/Fze/s7TxlRszwqEtMqDqSVjXSNRXnPQuTO4Y+259y+EfOc0/GPKgHbVpVEKAB5CKAXQBQBQHDQAiwAOlAdoAoCNxKyHtXEYSGRgR1BBkUQvbUrMV2TwV1YuYa24Kx4gSYP6UzQ6JYutNWcnYrez3ZzF2L4N3Fm9YTOLasXLZW9lWncrp4iSTHKajqauvR8Ny8nx33NdUnEMNhVmQMp3lTlk9TGjfGaA5luDYhx+l4T94CP9IoA9aA9sFPtDT7wlR8TQD6sCJBkUA1cwwJzCVbqvP3jZviDFAUOL4gzBkuG2R3oyG3nIK5RGYkZQ3ecgTy862oweZO2hDM+pruKnz1i3Od9T7Tcz1NfU0acOXHRbIxFcPsNduLbDhSxiXbKo8y3IedUxEqdGk6jjdLsrsLV2HvV1yH8t+V73J3cGMsf2meYidIiax5jz/wC38GW9/PtYm3nqNY/DtauNbLhipiUbMp8w3MedbYedOtTVRRsn3VmQ1Z2I3eHqfma35cOy+hB7j2MKeo4eVUn8mTpOwO/+5/Cvlq9L+rK3dnn1a9ptXLi/etwV7pGm8W1AAXKQ0/ONOc7jU1nGnu/IwnWbVk+omxirZRbbIneBlZiEUByTq4Clo15SY08qjltq7L82MdI7Cw6eHwrvd5dR7vP9+9OUOf5nHKZYyr/ZoPYXqJ26/j5aU5RDr+Yi3Ga5AAHeHYRyXlRK2h6eFlmp39RypOkvOx/EECva8WZcjkC3cIHehiNQI2XYHSPOvMk7tlzResHlbcj3KPwYg1ADvLh2QD7TwfwDftoAi4eaL8Gb8ZWgDunO9yPsqo/7s1AHq0+07n/Nl/7YoCk7Y2ETCtdyK5ssl0C5mcTbYGdT5VenFSkkyGUfA/SZYu4lcNeBsu4AWTKFjBUB+WbNEEDUAScwrWvh3TfchSub2a5yx2gGcVfVFlyAuxJMATpvQlJt2Q1w/H2rqnubqXAvhJRg0EciRVYyUtUy9WjUpPLUi099VYl1YzCgCgCgCgGGwqzIGU9VOWfMx7XxmgKPiN17am1cum5qzklVUlXZslvw6ECCJ5gCZ1nehBSd2Q2UN66W9r5cvlXaVELQHzxi/wC0f7TftNfV0f8Abj6IxZNvZkwyD8iVuuXkAG6pt+GGO6rrIHOZrkhkqYuT+K8Vb/q766Lq/Ml3USsr0ChZ4YM+GuKO5C2mFwlgouMW8AVTuw5kct68+q4U8VCTzNyTjp+XvdruXV3GxW16BU9b7M4qMJYE7IvM8p6V4FWF5y9X+p83i6jVaSLVb5dgFPizSPFpqDMnkI+UVRxSTucyqybSRy5fh5LhjGhBMRuY0B3HMDaojFOOiLSqyTaYHHefXrzAqeWV5rA4udN9xsOUdKZBzWWHC7mZWP6f/itclVWmz6Thjvh0/Nkm4s6cufn5e6qHoF92X4ittblu4yqq+MMxAAB0IJOgiNPKuGvDLIsjUq0iRsaxJO0AUAUAUBXdosJ32Fv2tu8tOs9MykT8KtF2aZDPOsd6Jrlzx+solyBBFsnKy6qQ08iBy5VlWdarUzuWnboezTx2Dp4eVBUbtq2ZtZvXb2uXPZrtRjbuNXDYnD93kW4HKo8FliHltkOXQ88wrCFWbq5GtDTEcPwsMEsRTneTto2tO6t3ub2uo8Mpe2dkNgr87BC28ex4t4aNt4PuNQ4xkrSdl1N8LUnTrQlBXaasu/keT2+0N7h7JdsLbuWCbgvoLj5mhLTSGa0kFFDMCAZGfTnVoU6HLk8O5O290l/nyPQ4k8TUrw8UlFtWVtbK7316am77Fcd7+4bBt3rarazIbt641y5DQxkkFgMy667iTqKwpTnO7cWkv1K8Q4fSwkIuNVTk29uxsfVh1b77/wAa2PKD1YdW++/8aAPVh1b77/xoA9WHVvvv/GgGcZw5biMhe6uYEZku3FYTzDAyD50BSdqLBUq2uUhVnfVc256nMPka6sNLdFWUNdRB0UB88Yv+0f7TftNfV0f9uPojEl8PRLoFgIi3HuCLz3CoVYMqR7IE65q5sRKdGTruTyJflS3ff7Exs9Bn/h1zKXynILnd5/o598s+7WtFi6WbLf4sua3WxGVj2PtraDWCiNdW5PfJcLKy5RCgDwkc81ZYeU60lXjJqDX5WrO/cl2SsV1d5U9E4HiIw9oT9CN/3Db414k/zy9f3Pm8ZC9aXzJVy9Ma/Mz+zaq9Gc6ilo+x21iZAYbMDGu/yJ86hO6uJQs3HqhXrXnyHX3c9PnU/cjl/sd9Yk/E9Dy6D/5UdPoFT/c0nZlptE/pnr9VetcVb87PpOGK2HXzLasj0DmGxEXu7VEu3Lltgll2yreyq5dCxVgPCeYO/SuTEvVIsjc2LVs6BcjDdVlCPuxI89tK5iR3uGHs3D7mAYfhB/GgDNcG6q3mCVP3SCP9VAHrUe0jr/lzfisgUA5axCN7LKfcQaA7dWVI6gj50B21sJ3gUAqgCgI/ELQe06kSCjAjrI2oSm07rcgL2bwhTJ6vaKmTBQH2lKEydZKsRPQ1EEoJqOiZtVxNWtJSqSba2v0M/wBmOw74PFG4l5O58QCLaCswM5Q7jVys+0xJOu0mq3rOSzTbitl2OueKwzwvLjSSnpeXp5eZt6ueaFAFAIuXVUSxAHmYoBr1gn2EJ828I/HxfIRQEHiFlgHe64e2UCiyFAGYto2fVp1UaRETE1aCbkrAx122ykgMGA5kQfPUfwr0VcoKBqQeb3vRk7MW9ZXUk/2Z5mfrV6sOJ5YqOXbz+xTII/5Xv/1K/qz/ADVb8V/6e/2IyC/+Wd2MvrQyzMZGidpjNvFV/E1mzZFfvfX9Bk8xH/K9/wDqV/Vn+arfir/s9/sMgf8AK9/+pX9Wf5qfir/s9/sMhe4PshcRFTvVOURMETXFLE3bdt3fc4avD883LNv5fckWezLhgS6NH0SGg9JiDHx1qHiHZq3v9jL8K2+L2+5292evOZe6pPKFywOkCAAOQqFiLK1vcfhavdS9vuN//wCWuf4i8uTcqnxHl/PoT+F/9vb7nT2Xf/EXedQaeI8h+Gf9vb7lvwPBmyjW2IJDTInUFV6+6sJSzSbPQw9HkwyXuWDvH++lZykoq7Ni+7McODr3sghhKspGpMeNT0AAAPOvPlJyd2XL0DN4H0ddQw0kfWU8uUj4GQQTUCu9ZPb1X64G32hy94039mgJAM7UB2gEXbKtoyhveAaAou11z1fDNiF738kVcrbuRmCsJSCCuU8xFAVHYLt/6/du2L2H9WuoAyKXJ71TuVlVJy+GdPpCoUk9mXlTnC2ZNX7o201JQ7QCbhgE+RoGZbgfbW3iLvdi06AZQWYoILyFBWToWGUQTqy9axp1lOTilsenjOGSwtGNSUk82yV/U1dbHmCXcASSABzJigGfWZ9hS3nsvzO481BoA7tz7TZR0X9mY7/ACgF2sOqmQNepkn7x1oAu31XQ6k7KNSfh089qAqeKrfMue7FlVUhIJuZpIZi+bKFCn2QDqCc3KtKTtNEMyor0CoUAUAUBAxtl5coW1FuIYx7Z7yFzD6Mcx5GapJPoSJt27mdQc+SIOsRo3POTMx57eKJFNbgMEt4MmYHJkCtLyc2XMX92aV3+Ea0SkBmx60uUEZvDbBYlZnxFiR1EgGN4BG5Ar8aAq02JAUFQYVZJyZicozaAxMkxy086n4yBy02IzqWHhkgjwyBFuDv7U551gAGJMTKzAsauAoAwuEa7dyqYJCjlyzk6meUfOuetUcXZEpGm4f2bVdbhB6gSZ97HUjy0rllJyd2WLPCWlsxZVQtuPyYAACgD+zA2AG4A5SIhaqB+/ZzDeCNQeh/h5UBzD3pkEQw3H7COqnkfeNwQAEmwV1twOqn2T/KfMdTINAKs4gEwZVhup39/mPMUA9QEDj2H7zD3U+sh25HkfnVKibg0t7MvSnknGfZp/QwvbD0eG7bN3C3LqYm2M1plcKcyiIBEFSRpIPOvCw7xtOspcv4Hvtf9T0q/EHXpcuaWmq3uiJ6JsLjBiLl/FXb93vLQWb0+DIwKqASddXmOfnXoUsfGdfk6X19iuKwlClRU4VM0m1p2Wv2PVK9A8w4RQHnWGR7qYjB3sKVsEXVFy3ZuZmZbv5Nsy77ZpA0IGtc8ZyU2raant4nD0p0IVFVvJ5bpyWitra/Zl/2Tu4q9hcMbrtauW1a3iFe3+UdrYyBszHwzAecpkMNq3i7q55FWChNxTvbqupoUwygzEnqxLEe4nb3CpMx6gGruIVTG5OyjUn4dPPagEZXbc5B0EFj7zsPcJ99AOWrKqIUR16nzJ3J8zQETEK17L3dxraB1YsoU94FMlBIPgYaFhr0POgKXi3Z9wS1gAqd0Jgr9k8x5Rp7tB0QrtaMhoo7yXFID2ys8zI+AEb8+X7a3hVU3ZEWCtSAoAoAoAoAoAoBIfxEdAPxnT8PxoBVAcLawNT0/f5DzqspqKuwXPBuDCFvsuZrbF7em7EZWIH2CUHv+NefOTk7sujWKwIBGoO1VAi/azCNjuD0I2NAcw93MNdGBhh0I/dsR5EUBzEWZhl0Zdj79wfI/wPKgFWLwYTsQYIO6nof96gg86AL1kMII8xyIPUEag+6gGs7J7XiX6wGo+0o39467CJoBy7DIYMhlMEeY3mgF2zIB6gUAi1hkUkqoEkkwIknc+81gsNSVXmqKzd+pOZ2sO1uQFAM4YQCOjN+JJH7algdCjXz3/ZUAbu4hV03Y7KNSfh08zpQCMrtucg6DVj7zsPhPvoBy1ZVfZEdep8ydyfM0AtmAEkwBuelARoNzfS305v7+i+XPnpoQJVAMXrhJyJ7XM/VHX39BQDFnhFlbPcKn5OWMEsdWYuTmJmcxJmalO2qBmOJcGu2iSAbicmEZh9pf3j5CuqGIX/IrYrRcHRvuN/CtebDuRYDJEBW18isTzkx+E1WVaC6k2YjDXcw3BgsuZTKkoYaDzg6EcjpVqdRTRDQ7WgCgOM3xJ2HWqykoq7Bc8G4Ct1S10HyYaGTuQegAC/8AyuB1G5Zi5IbsmOVwx5l/56nmz7kWF4fhFu1dS2UZw6uxYABAUywG1kswJI39kzVG77kmhAqAMYXTMn1TI+y0x8AZX/LQEigI2J8J7wbRD/Z6/wCXU+4nfSgJNAR79oznT2gII+sPqn8YPL3E0A7ZuhhI/wDkaEEciDpFALoCp45c7m2by3BaAdC5KF1Klhm8IMhiJGYdZMxFQ2krsvTpyqTUIK7exzgXaPD4suLDljbjMCrKQGnKdQNDB+VUp1YzvlOjF4GvhGlVVr7ap/oW9aHIFAVnaPiwwuHfEFSy24LARMSAd9K1o0nVqRprq0vqQ3ZXKzsf2uXGqZt9yxzFFZgS6pllhoJjOkwCBmGta4zC+Gq8u9xF5lcuUW8zuHKLbkd3kJLsIGbPIAXWfZnSNQa5SSTasqvsiOvU+ZO5PmaAcoBNy4FBJMAUAwqFzLiFGqr16M37hy3OsZQJNAMX7pnImrH5KPrH9w5n4kALs2goge8k7k9TQDlANX72UbSToB1P8POgIeG4PbBdnGdrjZmLEtlOULlSfZTSYHMk86AXcw1tYCIodtjlEiN2+H7SBzoBV/hlp7fdsoyzPQ5vrZt82+u5k9alNp3QM9iuzN1T+TcMP0hr+0CtliJLcixX4Hhl+6CVVgA7oZQIZRipIzNqJEgwQRUvEvohYvOG9nApzXDPkDJPkW5DyGlYyk5bklnwWx3dlbednyZlzOQWOViBJAA5RtVQTqAj43QB/qMG9w2Y/dLUBIoCPiNCr9DlPuaNfgcvwmgJFAFARsP4D3fLdPdzX4cvKOhoCTQEa8hU51E/WUfSjmP0gPmNOQgB9HBAIMg6g0BXdpCgw11riZ0Rc7JAOcW/EVgkAkgEannUxjmeXuWjOUJKUXZrZnlHa3txZw9xLmDs+r3bY9oKnd3bbe1buIsEgRIIkgjSJNdtXhk6MHJW2LeKlVkubJtX739bXPSOzd7Gu7XMWbKoyqLS2iTm3YvJJOoj+A5+ZTVW7c7fI7MZ4JRisNmb6uXsjRVqeeVXalGOEv8AdiXFpig8QllEoJUhh4gNiD0q0EnJKWxKk4tSXTvqvoeTY/gHEcRZGJFm9ZxNlnayVNwNHdodnYtLFbia6nOAZFdOOoYahXisO80ba6319TsWJdehNVmrqzjol6pWRb+i/jLvjGF/GtiLl2zCqwVSndHMQbalsp8RkNlOmza5dK950lKFHLFbu+7fY5pU6cI3U8zfRJ6LzvbX0v6nq9cBmIvXQok/1J6AczQDVu0WId9x7K7hfM9W8+Ww5kgSKAZv3ohV1Y7D9pPkKA7Ys5R1J1JO5PX/AHtQDtAN37oUSdeQA3J5AedAIsWjOZ9WPyUfVH7zzPwAAduOFBJ0AEmgGsMh1dh4m5fVA2X+PmTyigH6AKAZwvsn7T/97UA9QDGD0DDo7/6mLD8CKAfoBLoCCDsRB+NAN4NyUEmSNCepU5SfmDQDlxAQQdQQQfjQDeFclYPtLofMjn8RB+NAPUA1iLWYbwRqp6EbH9xHMEjnQBh7uYTEEaEdCNx/XmIPOgHaAiuO7JYewdWH1Sd3H7x8d5kBzFrmtsN5U/HSiAq2oygACI2jTXlFHqDLcE7BWMLivWbVy7Az93ZLDu7Xee0qiJCbQvKOcCOh4mTpcqy3vfqRbW5ra5yRrErKMOoI+YoBdtpAPUCgKfCdk8FbxLYy3h0W+0y4ndvaYLOUMZMsBJk661rz6nL5V/h3sRZXuWGN4hbtFFdhnuMVtrzdgpYqPgCelZEi7NkznfVvwXyH7zufIQAA/QETGcQS26WiR3t3N3aTBfIAWM8gAQSf2nSgHcPZyySZY+0evQAclHIftJJID1ARuIY63Ytm7ecIgKgsdpdgqj4sQPjQHbFsk5335D6o/mPM/AdSBIoCBYxK3nYIZW05VtD/AGiwY15LoffGuhoCfQBQBQDOF9k/af8A72oB6gIOBxStcvoJzI65pVgPFaQiGIhtOhMUBOoAoCPZ0d16ww+IykfNZ/zUBIoCDiMUtq7bDEjvzkXRjLqrONQIEoramPYAoCdQBQEDieKTDq2Ic5baj8oddANngdNj5HyFAT6AKAr8ViUw4zXGC2SQJP0GchVH2SSAOhPT2QJ6rAA6UB2gCgKztHh3uYdktubbkrDifDLDXTWokm00jbD1I06sZzV0nqu5kLd5+EP3mIxD4jD3Sq3T4icM30XylmJRiSCRrou9Z06Uqabk20duOxdPGzgqdNQe2ltb7dFY0/A+1GHxdx7eHYvkUMWyso8RIjxAGdOnP31FOtGo2omeL4biMJBSrK121a6b09CRdN2LuTKSobJ1JjMAeg1A93nXR8NvM8tczP0y2+dyuwXbnA3LHf8AfqkA57bkC6jLoyNbmcwII0kHcEjWspTjHdnbRwtas/6cW/RGkq5zmfx3GrVm0+a9bW6puZVZ0UsQxZUg7ZhA+NVlOMXqzelha9WN6cG15JlhwXjNnFWVxFlpRgdxBUroysOTAyCKtYwDj7OMNeNsxcFtih3hgCV098VMbXV9gzD4ftDjMHiRc4iW9TuqFznuos3JGVmy6qh1BOoEg6a0rY3A1JqGHlr6PX5vcRhO12bXCcfw126LNq/buOyM4CMH8KlQSSJA1YR116GrOlNRzNaEXQrtBeZMPduIJZFLqNNSnijWBrEakb1WOrs3YtFXa0uY2x26tWb6NiLxW1e8JBKFLL6Q0gnKjagw9xR4TK+KkpRzZE07dVfX6pHZiMDUpQ5ji0uztp9P3SNtguLWL0dzdt3AQSCjq4IUgHUEjc1MoSjo1Y47aXG+P953Dm0wVxBViJAMjUjmKwr1OXSlPsm/oi9HJzI51dXV15GRw3aN8DiFtcQxXeJeHhc21RbTiN2H0WmJ2BC7TNebw3HyxOZyVl0/nQ78byamV4ell6bt37fM03AuI22ZrQxKX3zXLkplhUe4SinKSJAIE84J0r1I1Iydkzkq4WtShnqRaV7aqxK41iltWjdcwtsqzEAmFBGYwPKa1hFykordnLJqKuzH8M7f2xjRYv37RTEaWMqsptsG8KXZJ1dWSDoJUjoT04nDOlZWf87FKVRTV0zfTXIakHjWLWzb71yQqMpYgToTB0+NaUqcqk1CO7KTmoRcnsjLYbtXhjj7PfAJcuI9qy2fMFJdS1t4jKz5bZEgwVYSM0HKLb6HbicK6Nne69Lb6+5t5qTlKHtvi7tnCm7ZbK6vbEwDo7hDodNA0/CujCQjOtGM9mYYmUo0m47mN7E9vyMRew2PvaFwbN1wqqJBJtswAjaVJ31E7A68RpQo1LLRMrgJVK8LLV+7PQ8Bxezed0s3FuG2FLZSGAz5o1Gk+E158Zxk7JnoVsLWoxUqkWr3tfTb/wClP6QcfdsYXvrLZWW4gmAdLhybEEbsKirJqDaOKvJxptx3M72L7YPbdsPxK+CbjZrF1sirBUE2WYAQ4EMM2+YgExWWHrqpTcn0drm9GlUlCHVyV0lq/obvh/FbN4utm4r93AYqQwBaYEjQ7VtGcZbM2rYarRSdSLV9r6EPthiXtYS7dtmGtgMDAOikTodNprooKLqRU9r6+hyzzZXkV309THcK7f2LOL7jEYt3tXVXLcu2xbW1cA8QLwBlcEHopU661zwnUnOSnGK10UZKWhvLC1aVOMpqVn1aaNzgOOYe9ca1ZvJcZVDNkYMAGJA1Gk6be7rW8qU4pSkrJmKmm7IsazLEPjOHFyxdtnZ7bKfcQQatCWWSkujIexluKejXC3wS9y8GK5cysg+I8Jr0XxWs6bpNLK/X/JXIr3JPZtsal3ub2FtW7alg163lAvQIRwoMqTzB1H7eeVLDRo54S+J9Lbd/U0lVqTfxNu3d3NLZEM48wR8VA/aDXIQeO+k7sfct4z1uxbZ7eI/tAik5LigDMQNg4j4g9RXHjKblG6PpP9OY2NGq6c2kn3PWuA3XbDWWuKVc2kLAgghsozAg+c11QbcU2eDiIRhWnGLuk2k/K5ku0HYQ4vEXrnfC2GK/QLGQi6+0OUCuethuZK97Hs8N454OkoZMzTfW2/yZSPgsfwZGs4aMTYvFmDdy82nIVSMoYgA7iec/GtR1KUEo6mmGjgeI4qc639O9nbMrPvq0v5c9JwjG5hlNxSrPaGdSIILJ4gR1kmuuLuk2eBWio1JRi7pN2ZiMP6Nu8yPfxAebDWri92TnDqdc5aQQxzbHat+IVFiaKpQWVppp9reWm5lS+B3KfsRw98DjkwxwL94rFGxM3WR7ZUnvEBGVJIWdTEEVCp16kM863wx2hZLXbV7u3oG4p2SPVsfazWnXqjD5g1kiTJcU7GXMRYTD+sxZKgOro91nHXvDcHjI+mVYg+zA0raVSM25TWvS2iXysa8yyyx26938+ny+dyH2ZwOJt4mz3wzm2Hsu+R10Kz3gY5s4cohnwgQBJKwMo3UWpPzStu/N36LY6KtSnOn8MdVu29v/AFjZLXruzbcTtlrNwDQlGj5aVSUVJOL2ehxp2dzE8V7B4nEoy3scpzLBHq6kAnmDmBHLUAbV5lLhVOnJSi7W9f8AJ7U+I4NwcI0N+ud39duhL7L4oWry4b1R7d0yt1kshbZyKfygce0jECPtctq83AYDFUMe5TleFmlvs9UZ4iNSthudUqp22Tld+lvc0vH8J32GvWj9O06+7MpE19Pr0PKg0pJtXV9u557xD0Rtd8RxYV4BUiyTlZfZIbOCIMcqwUK2bM6jfrd/ue5W4rhZ0XRWHSXRqya81aP7h2FxPFP+IC3j2uuEt3bZJt5U9pGDyFAackBv0vM11TxVOSVKNOz3bPPlw9Qw/iOdF3taPVd769D0DtJgzewt60DBe2wBPInY/AxVLyX5XZ9zkpyjGac1dJq67rqvmYPiPoruXfH64FuDKykWdVa3GQ588mCByqI1MTZRlVbiuj1R6tXHYKUZKOGScv8AknquztawvsDjuItjSmO75stp0OZMqAhlIIIABmDDcwRXXicdh6tqdGjk6t3v8l5fyxxS4byaHiHXUr2Sit13vrujb9psEb2GuWwQCwEE7AgggnyrGjPJUUuzOGpHPBx7mKxXoszpiJxClrqpk/Jkd29rVWzZjI3BEbGrcSq+LcGllyt+d09LdCvD4ywksyd9n81qiD6JsLiLOKvW7tm5bBt+LMpADIwgTsdC0RvyrycJCUKjTR9r/qDE0MVhKdWEle+19dVrp5NI9A7V8O9Ywz2QQCxSCdgQ6kE/EV3SjmTR8ZUjmi0YDivomvXFMY0EjKyI1nQMm0PnJVTJ2HPauaOFS6+vmdHDqzwjvLW1mulmne/7NeYv0RYe/Zv37d2zcthkUkshADI0BZPOGb5Vlg4yhOUWj6n/AFHiKGJw9KrCSb7X11Xb5HonHsL3uGvWvr23X3ZlImu9q6sfKUqjpzjNdGn9DzrifohN9SGxYBI5WSQCNjOceXKuSnhXCSkpe33PosVx+nXoSoSpaPrm289iu9FfBsRhOINbu2rg/J3LbtlbJoQwYNABUlRB/SrsqY+vWkqU0rLsv3OCfDsDTwXiKU/jbWja07pJW9+x7LQ8kTcWQR1FActAhQDvAn5UAugGlXxMeRA/Cf6UA7QBQDSL4mPWPwmgHaAKAawywoB5CPlQDtAcYaUAjDghVB3AH4CgHIoBLiQR5UByyPCAeg/ZQC6ARdWVI6gj50B23sJ3gUAqgG8Qkqw6gj5igFrtQEPieJZAuWBJiSjuBAJ9ldSSRA9/MwCBXYzjDw6nDvASQ0kgyRl0CltQZ0B1BG4NAScNxK4UuM9uCikwM0sVEmBG2oAM0A5w7GOxKuAYiHAZQ8j6KmToQwOvIHnoBXX+MXYg4ZzmmAoEhRDBtTqSCIUa+B+fhoCXheMO05rDLFpniZkqxAUQIMgBgZ1nQaGAEvxl8zKMO5gAySRMqXjbQwAOepjzoBPEOLOHNtbDOs5SRI1YaGSAIgNsTus5QZoDmI4rdUWYtnxLmZQpZgJQADVYbKWJ0MZemtAIHHrpE+q3B4Qx1Vv7zLAg6+GWB/brQF8p0E/x/GgO0AUAUAUAUAUAUAUAUAUAUAUAUAUAUAUAUAUAUAUAUAUAUAUAUAUAUAUAUAUAUAU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AutoShape 6" descr="data:image/jpeg;base64,/9j/4AAQSkZJRgABAQAAAQABAAD/2wCEAAkGBxMTEhUSEhMWFhUWFhgaGBgYFhYZHRceFRgYGBgYHhcfICghGhsmHRoYITEiJSkrLi4uGiAzODMsNygtLisBCgoKDg0OGxAQGy0lHyUtLSstLS8tLS0tLS8tNS0tLSstKy0tLS0tLy0rLS0vLS0tLS0tLS0tLS0tLS0tLS0tLf/AABEIAMIBAwMBEQACEQEDEQH/xAAcAAABBQEBAQAAAAAAAAAAAAAAAgMEBQYBBwj/xABIEAACAQIEAwQGBQkGBwADAQABAhEAAwQSITEFQVEGEyJhBxQycYGRQlJykqEjRGKTscHR0uEzQ1OCovAVF1SywtPxJGOUFv/EABsBAQADAQEBAQAAAAAAAAAAAAABAgMEBQYH/8QANxEAAgECBAQEBAUDBAMAAAAAAAECAxEEEiExBRNBURRhcaEigZHhFTKxwfAjUtEGM0JiJHLx/9oADAMBAAIRAxEAPwDV9qO2r8PawqYbvu+zSc5XJlKDkpn2vLau6nh1VUm5WsVbsbfiWP7vSAZB5xtXJCGYm55xxb0lNgiqLhluZwWk3SsRpHsGa744NVNW7fL7lc1iIvppuH8xT/8Aob/1VL4ev7vb7jMPL6Y7n/RL+vP/AK6o8Cv7vb7jMOp6XnP5mv68/wDrqHgl/d7fcZhxfSy5/NF/XH+Sq+DX93t9ycw6vpTc/mq/rj/JUeFXf2+4zDq+k5j+ar+tP8lV8Mu4uOr6SGP5sv60/wAlR4bzFx1fSGx/Nx+sP8tRyPMm46vb5j+bj9Yf5ajk+YuOr24b/AH6w/y1HJ8xcdXtmx/uR98/y1HK8xcdXtcf8IffP8Kjli44vak/4Q+//SnLFx1e0hP92Pvf0qMguOLx8n+7H3v6UyEjg44fqD739KjKBY4wfqD5/wBKZQLHFD9X8f6UygcHET9X8f6VFgKGO/R/GlgLGL8vxpYHRifL8aWAoX/KoAoXfKgOi5QHc9AdzUB2aAKA7QFZw1GAMgj3gitJtEGfwfCDi1Y3M1rLoPDvmG+tbyqct/DqRa5m7XoQw67Yu99y3/CtnxKb/wCK9yMg+voZsj86u/cSq+Pl/avf/JOQcX0PWR+dXfuJVfHS7IZRxfRHZH5zc+6lR4yXZDKLX0UWv+pufdWo8XLshlHF9FtofnFz7q1HipdhlHF9GVofnD/dWo8S+xNh1fRxbH9+/wB1ajxD7Cw4vo9tj+/f7q1HPfYWHF7BJ/jP91ajnPsLDi9iE/xm+6KjmsWHF7GoP71vuinNYsOL2ST/ABW+QqOYxYcHZdf8RvkKjOxYWvZtR/eH5CmcWHF4Ao+mfkKjMSLHBB9c/IUzAWOED6x+QpmAscLH1j8qXAscPH1j8qi4FDAjrS4FDCedLgUMN50uDosedQBXdedAdFugO5KAMtAdigO0AUAUAUAUAUAUAUAUAUAUBmu2eNv22wXq8FnxYQo1w21dfV8Q2VnCsQJUH2TqBQGVTtpibFt+8NkOLuPaLrO4uHD4gomDsv4ZcgwpIJgDwHWAJmL7eYhMQ2G7lc4uiwDleBdxL58IDr7Iw4Z7muhGhG1ASO2XrlzGixhHdW9TZ1i93So/ehVuMMrd4BOqxqKAVie0V4Zzfe0tm1jrOHZwblsiAlxrjPnAVSxVcuxBIMgxQEDBdsMTkQWhZKKuFE3O9dn9Yxl/Bqc5eSQLaOS0knN1kAWWP4/e/wCG+uMYfDYk98LQIFy3hsU1m9CkkgG2rNlJMGNTFAZ3hvaHH2i4v95cazh7mNZZMEX7VkW7LRJKpcbE7A6WloC/4X2rxN69as22wtwG+6HEIHNu6lu1ausbShz4hna2fEQCs8itAUXA+3OLGAR37sXFGHA75lz3Euox9YlrttHDupRULoRkYkkwlAb3DcZNzDYa8gk4hUYQpG9trphTrqFIE8yN6AjHjpRM/eW7sgaAlFVsrMUDgNmJhQEjNzOhEAOJxu49xLYRVzPAJcklf/yYYDLue4BiTox6UAnB8be5eVBlygqDBzElhf0bQd247qSusZooDQUAUAUAUAUAUAUAUAUAUAUAUAUAUAUAUAUAUAUAUByBQBFAdoDkCgCKAIoAigACgAqOlAJa2DBInKZHkYIkfAkfGgF0BygOG2JDRqAQD0Bif2D5UAqgCgCgCgCgCgCgCgCgCgKvtLiGt4driGChUzvoGGb8Jo9jHEzlClKUd0m0Y7gXbZreMuWMbdi2/d91cYKqozAkozCIDcieYInUCs6cm07nDwnE1MRBqerubnDcUs3HNu3cV2VQxCkGASQJI91WU4t2TPanh6tOKnOLSbtroVXbzHXbGCu3rBC3LeVgSJAGYBtPsk1tRipTSlsYMwPoz9JLvevYfiN+ZZO5usqIoLAk22ZQAJiVJHUTqorbF0lTl8OwheWi3PU8LxSzcdrdu4rsgUtlIMB82XUaT4Tp7uorjU4t2TN6mHq04qc4tJ3Sv5bi8YYKH9MA/wCYFf2kVcxK7E8ft2sYmFutlN5JtEjQspOZM3UiCBzhh0FZqpFycE9V0LZZWzdC5Bq5Upu1RxAtKcJHe5wBOWIaQTrpoNfhzqs82V5dzpwfI5y8R+TW9vTTbzKbgnHL2Gu+rcUuqGuktYukqEcDRrRYBQHG4BGobSYqlPOo/wBQ2xvh6lb/AMSLs1tre/XuajB8StXWdbdxXKRmykEDNJAkaTpV1JN2TOWpQqUknOLV9rlR234v6pZXEFiqq4DELm9sFV0+0Vroo8vN/U2OHFqu6T5H5un77mX9H/pMsYi7dw1+9FwOTaa4FQMu2Sds4IJ8wRvBrSuqc5rkJ7arz6kYbmwpLntZu/8ALHoOEx1u4WFtw2QgNBkAkTvWE6c4WzK1zaFWE75XexB7RcYtYRUv32K2wSpIVm1YeEQoJ3HupTpyqSyx3LsznYj0iYfG4nEYbOcy3CbGZcue3lWR5srZ9N8sHWDE1KcoOzFzcg1mSUXalcWe6GDZVdmIYtEBcsyJB1kDkd6zqKbj8G52YF4aNRvEpuNtEu+np59SBwDjz2X9S4jeQYkDOjkhUvIfqtCgupkFYmIOsmkM0Y/1NycVGlVrN4WLy9uq79zR4DiFq8GNp1cI5RipkZgASJ56EVaMlLY56tCpRaVSLV1dX7fxHmHpJ7V43CXrq4e9kCBLgGRGkNAgyCYkNtHOsatSUaiXQ8+rWlGql0N7wLtVh8TZ71XCldLltiA9tl9pSu/uI0IgiZrSrWhTV5tI7oU5z/Kmy6RpAI2OtXTTV0UatoVuK4uLYuFh7BPMCYAIAnc6x/ua8bGcX8PX5Kpt7Xfk+v8ALF4xTV2ywsXldVdGDKwBVgZBBEgg8wRXslBONBNt8u+Ux740qUQZLivpDwllrBZ3Fu4RLFDAVgYbqIOWdNielXcGjlpY2lVm4ReqNglwEAggg7EGQZEgg+6qHWVvaa7dXDu9jW4uUqAJk5hpHOdqrK+V23N8NGnKtFVfy3V/QyvAu0WKw13LxUlLd0qLN1xbCq8ElGK6LPLNGojmKxoOpZ8w9DilPBuUPB67ppZt9Lb9zZ4bilm45t27iuyqGIUgwCYEkVspxbsmedPD1acVOcWk9NdCZVjEgcfw3eYa9bmM9t1npKkT8N6FKkc0XHurGVx3YAXlvi5cX8raCiE9h0YNbuBp1iIiOdUhDLuefw7Azwjvm9upmPRjhMRh+INbu2nU5LiP4Wy+EghpIEqcujc8w61w4eEoVmraH6NxnE0sXw2FRSWa6drq/Zo9K7WYA4jBYiwCA1y06qTsCwhSfIGK9SEsskz4t7Hn2C9EBVMSLmIRjftKFAtkd3ctlTbcPm1GhBGUTm+e2Jrqt0JheDUlutRn0UYfEWMbctXbTr+TZXlWADIwgyRsdYPORXi4aEoVXHofYcbxNLF4CnVUlmutL66rX9j1XHDwz0ZT8mBP4TXpI+PKvtTwAYq3CnLdQo9pyTC3LTB0JHSRBI1gkVWyvcFnhL2dUcqVJXVToVJiQR5ERUgjdocO72GW0+RyVytr4TmGtVkm4tLc1oThCrGU1dJ6rujC8Y9HWKvLL403crLcFq73hRmQg5cxYlQdRmAkA1zwozT1lddj2MRxXDzglToqElqpK118ktfqWvYPHWO8exh8Dewwyl7huhpzgqoSSSToWIkjY6b1NFxjJwjGxTiUa1WlHEVqym3okui6u2hp+N4C3eti3dRbiF7ZKuJUw4Ikc9YrqR4pmO2no9w2Jw7+r2LNjEL4rV23bRDmX6LZR4lIkQZ3nlVqdSVOSnF2aKzgpxcZbMa9F/ZrF4QXnxeIW73wt5FVWXILeaCQQsOc8ER9Hc1etXqVZXm7mdDD06MctNWRruL4NLqotxEde8U5XUMpjYwdJG48wKzjJp3Rqef9pfRrdbHXOJ4LErZuhQbaLZBysiBCQZymQCMpWDmPvq/MvFRYsajsbw/GW+8uY3FDENdyZYt92tsIDpl0gnNrp9HnUVHF2yqwRZ8dw9x1TunyMLg8XkZDD5H5xWb1WhjiadSdNxpys+5i+0PYa+7DEPfOKWy7XBh3DHOpBDW0cscrFdthIG29Z5Lq0tURw9YnCTU1VbaND2Jxtlka3hsLcw9pQDFxSrFmzZgRJ1ELuSdeUVFNRWkVY1fEauMrSdW91bV/t0sVfbLsQ2OxDsLq2wbCI0qWOjXCCBI69eVRVpZ2mmY1qDqSTTK3ifZZ8JftX0/KLct27d/KhH5S2uXvconKrjeToQu815fG8M6tFSitUe7wuqoqVOT3V16o9A4ST3NsGZCga+Wk/hXdw+UpYaDkrOxw4i3Nlbuef9vuEYi9fvW7Nhri3Ldts0aAyQRJgTCD51pWlUTtBXN8JwzAYj+riqrjZ2svrfZ/oZ7s5xfGcIU4PE2LndOS9hmfwroM9vQERPi3HtHTWvLx2Er4hK1V009Guj81roTicOqc8uDTrK2lk7r1Vvex69wXGd/h7V3T8pbVjHUqJHzmvZptOKaOOdOpTbhUVpLddmefYv0ZPiFGfEqF8QVchYBToB7QggeVYyo1XK+c9ejjOHU6eTwsW2tXonfq72b38yFwm/xPB4qxgb7XL1q1dtLbZbcK9vRZLBZOVSZBJgr7jWkquVqNm2+p51Phk67lXjWjGEbvK/zPR2Xn9fkenccw5uYa9bBgtbYA6iJBgzyjetGrqxlSnknGb6NMxY9HBaxibVy8pOItqBCHwPbbNbfNMmD5DSuelQcL3e57OP4vDE5FGFsrbTv3+Wlt0Q/R9+QxhsepXLTlWW67M7jwbZJVQLZIkEzMrr1yopQquKjbzOzic5YnBRrzrKVrWikk9d76u7+h6fXcfLjWJIykHnp89KIEXu3Lh0veymVrXhKljlYEmMytGm8Q2x0oCQmIE5WGVuh2PuOx92/kKAXiElWHUEfhQEZ8ReFwDugbOSS4fxh59nu41XLrmDTOmXnQEm1dVtVM9eo8iNwfI0AYlZVh5f8AygI737ouR3YNnIDnDS+aTINuPZAgyCSSYigJFm8reyZjfqPIjcHyNAcxKypHlQEdrdxbjXM7PbIUd1lXwETLqQMzTIlSeWmuhAlW3DCQZBoBOJWVMb6EfAgigI1gXFvXO8uZkuEG0uUL3eVFDW8305IZwT1YbKKAnUA1iVkabgqfkQaAjcLwq2+9VAQDddzLMZN2LjHUmBLHQaeVATqAaxCyB5Mp+RE/hQDHCu87oG64diWOYJkGVmJQZZOylRvrE0BMoCuxiXHuKLT5MpQ3DlDSqtPd67FhOo1A15igLGgIGPD3Va3ZuG223egK2Q+SsCrNy1ED36UBJUQ581H4Ez+6gIXHMBh76i3fti7rKrHinaQRBXeJkDXU1WUIyVpI2oYipQnnpSszuB4cbZTK3d2kQqLCBcusQzMRmJEHaB4jMxNSkkrIpUqSqSc5u7e7Jdtgi+IgCTvpzMVJQ53rN7CwPrPI+Sbn45aAbw+DZVuBrj3M7MfFl8IYewoAHhHKZOu5oCVa2E7wKA7FAdoCn7XWwcJdLBWCgPDtlXwEN4mkZRpvIitaDtUi/MiWxg+LdpHwOOOLVMM2HuraS/3ecXTCqofMfDcyEtGWTlJB2EdFWl8KWt1ff19iqlqbzh3F1xDsmQhcsw67wYIg6HcaCYnxZZWeedJxin/P5/ESncn90y+wcw+qxP4Nv8DPwrIsOWsQG01Dc1Oh/qPMSKALuHVtSNRsw0I+I5eW1ANzcX9MeUBvl7J/D3GgHbN9W2Oo3GoI96nUfGgOXcOrakajYgkEfEa0A3+UX/8AYPgrfyn/AE/GgHLWIVjEw31ToffHMeY0oBFyyQcybndeTefk3n850gByzeDDTQjQg7g9CP8Ac7jSgC/azLG3Q9CNQfgaA5hruYa6MDDDoR+46EeRFAO0AxZ0e4OpVvmoX/xoB+gEu0Ak8hPyoBvBrFtAeSqPkBQDeMxyoUQsveXCRbUkAuVGYx1AEsY5A0A9YtZRG53J6k7n/e21AMlzc0UwnNhu3kp5ebfLXUAP+FF5KoHkAB+6gGMzP7Iyj6xHiPuU7e9umx3oDoKW9PpHXmzN58yf3UB2bjfoDzgt/KP9VALt4dQZ3b6x1Pz5DyGlAO0BE4nxC3Ytm7dYKixmY7AExNAQOznavCY7vPVbved0QHGR0K5pymGAMGDr5UBdUAUBH4hbzWnHVTt7qlbgg4vs9YvIyXO8dXUqwN+/DBtwQHiNau6sn2+i/wAEWRV9m+zlzC3B4lZFDKGlASv0AVW2DI6Zo3MEmRpKspU8vX+ef7EW1uXmEuXkWMRldpbx2lYCMxyzbJLAxlBgtrJ0Fc5YksqXFGzDcEH4SCNj5igG4dNvGvTQMPjs3xj3mgHbV5W2O242I94Oo+NAF6wrbjUbESCPcw1HwoBqLi/pjzgN89FP4e80A5axCtoDBG6nQjzg8vPagFXbSsIYA/u8x0PnQDPdOvstmH1XJ/B9/mD8KAbuOGI3t3NhmG/6O8OPIGfcaAMLxEM1xWVkNrLmLKwQ5hmlLhADr1I22MGgIVzGWheN5TdYlAhAJCQGzA5WIGbU+Ibg6zAjRUZvoRdEmxxm02hJX7UR94EgfE0lSlHdC4xjMW9u85lGU20AWCGUhnLMzzGWCIAEzPKkKbnsLlfc7QvOhU+5DH4vrW/hl3IuLvcdNy1ctgrbuMjBGYMULEQAVBkSeQJn3wKynQlHbUlMdxXHWG2VfeCxPnAML8zV44fuyLkZO0DZgWVWiQDlynWJ8WYxsOXKpeG7MXLLC4psQ5gp3ARZEsLmeWlWWIFvLlMgyTI2355RcXZliccSPZtjMfIwo97fuEnUaRrVQNAjNqTdcclGinyE5VPvM6nXlQD3du3tHKOi7/Fzr8gD50A7atKvsiJ38/MnmfM0AugCgI5xan2AX+zqPvGFnymaAznb3DX7mBxeqZPVbpCBWZy6jMp7yQAIBGXLvGtSgeF9h+I4jDYvE3sI0tbw4utbOq3UQoroVGuYBiwI1GU9TPHisSqGRvaUsvzd7e6t8y8IpvXbr6HsHYPtxcx2JZLiqi91mQLO6sJknUkhvwqKGIlObjI+g4rwelhMLGrTbd317Nafob+uw+cG79wAeIwDp89KARhMTbcEW3V8uhysGgxsY2NC0oSjpJWH6FQoBm5hgTmEq3VefvGzfEGKAT3rL7YkfWUE/NNSPhPwoDrW0uAMDPRlOvwI5eW1AJzuntDMv1lGo968/evXYUA/buBhKkEdRQCbtlW0YT06jzB3B8xQFbcxDWXfNcNwNlKW8oBtgCDNzmCeonffWrwg57C5W4jjz8mj7Cj8WaZ94ArpWHXUrcY/45cIIY5gRBDBSCD5AL+2jw8eguRzxBVRLSJkRAFtoCSoyj93Ico08pp0VF6i5DuOWMkzW5AmgOo7BcsyJn+nuGgA6AdKhKwOVIOMswem3x5/760AomgOUAq3iTbYMAWB8LqPpq/hI3HWZ8qyrQzR03JRquCYdCpVLgNkZRbtKotrZQKFCQNWGhOump0iI4XFp2ZYuEUAQAABsBUA7QDV3EKpgnXoJJ9+UaxQCM9xtlCjq2p+6D/5fCgD1QH2yX+1t90eH4xNASKAYxtvNbdSJlSIPPSgDD4a2FAVFVY0AUAQeUdKhxT0YMvwHsDZwmKOJs3HC+PLahcq558MgewJ0HKBqYrFUEqmdHq1OLVKmDWFklZW166Gvrc8oqe1VtWwtzOcqqA7NBbKLbBi2UbwATFSjWjJxqRa3ujzLiPHrXC8ScRhne6HCLiLLplDqPYuW7gHhdST4W0IYjeKjqeljqdepadSKXpr9Ta8H7W3cWLpw+FJyWwVF1+7zMWgoXCsF01GhnXaoucuJwfIpxlmTb7djTetAe2Cnmw0+8JUfE1JxD6sCJGooDtAM3MMCcwlW6rz942b4gxQCe9ZfbWR9ZAfxTUj4T8KAO6V/GjQT9JSNY015N0125RQEXF8Qe2crWy3hJFxYyZgVCowJzKWJ8xpvtUxV3YGXx2IJJEzr4j9Y8/hyjy8hXoxioqyKEWKtcBFLgMtLgIoAil0AoAoAoAoAoAoBeHxD22D2zDD5H9E+R/ruKpUgpqwua3h/Fze/s7TxlRszwqEtMqDqSVjXSNRXnPQuTO4Y+259y+EfOc0/GPKgHbVpVEKAB5CKAXQBQBQHDQAiwAOlAdoAoCNxKyHtXEYSGRgR1BBkUQvbUrMV2TwV1YuYa24Kx4gSYP6UzQ6JYutNWcnYrez3ZzF2L4N3Fm9YTOLasXLZW9lWncrp4iSTHKajqauvR8Ny8nx33NdUnEMNhVmQMp3lTlk9TGjfGaA5luDYhx+l4T94CP9IoA9aA9sFPtDT7wlR8TQD6sCJBkUA1cwwJzCVbqvP3jZviDFAUOL4gzBkuG2R3oyG3nIK5RGYkZQ3ecgTy862oweZO2hDM+pruKnz1i3Od9T7Tcz1NfU0acOXHRbIxFcPsNduLbDhSxiXbKo8y3IedUxEqdGk6jjdLsrsLV2HvV1yH8t+V73J3cGMsf2meYidIiax5jz/wC38GW9/PtYm3nqNY/DtauNbLhipiUbMp8w3MedbYedOtTVRRsn3VmQ1Z2I3eHqfma35cOy+hB7j2MKeo4eVUn8mTpOwO/+5/Cvlq9L+rK3dnn1a9ptXLi/etwV7pGm8W1AAXKQ0/ONOc7jU1nGnu/IwnWbVk+omxirZRbbIneBlZiEUByTq4Clo15SY08qjltq7L82MdI7Cw6eHwrvd5dR7vP9+9OUOf5nHKZYyr/ZoPYXqJ26/j5aU5RDr+Yi3Ga5AAHeHYRyXlRK2h6eFlmp39RypOkvOx/EECva8WZcjkC3cIHehiNQI2XYHSPOvMk7tlzResHlbcj3KPwYg1ADvLh2QD7TwfwDftoAi4eaL8Gb8ZWgDunO9yPsqo/7s1AHq0+07n/Nl/7YoCk7Y2ETCtdyK5ssl0C5mcTbYGdT5VenFSkkyGUfA/SZYu4lcNeBsu4AWTKFjBUB+WbNEEDUAScwrWvh3TfchSub2a5yx2gGcVfVFlyAuxJMATpvQlJt2Q1w/H2rqnubqXAvhJRg0EciRVYyUtUy9WjUpPLUi099VYl1YzCgCgCgCgGGwqzIGU9VOWfMx7XxmgKPiN17am1cum5qzklVUlXZslvw6ECCJ5gCZ1nehBSd2Q2UN66W9r5cvlXaVELQHzxi/wC0f7TftNfV0f8Abj6IxZNvZkwyD8iVuuXkAG6pt+GGO6rrIHOZrkhkqYuT+K8Vb/q766Lq/Ml3USsr0ChZ4YM+GuKO5C2mFwlgouMW8AVTuw5kct68+q4U8VCTzNyTjp+XvdruXV3GxW16BU9b7M4qMJYE7IvM8p6V4FWF5y9X+p83i6jVaSLVb5dgFPizSPFpqDMnkI+UVRxSTucyqybSRy5fh5LhjGhBMRuY0B3HMDaojFOOiLSqyTaYHHefXrzAqeWV5rA4udN9xsOUdKZBzWWHC7mZWP6f/itclVWmz6Thjvh0/Nkm4s6cufn5e6qHoF92X4ittblu4yqq+MMxAAB0IJOgiNPKuGvDLIsjUq0iRsaxJO0AUAUAUBXdosJ32Fv2tu8tOs9MykT8KtF2aZDPOsd6Jrlzx+solyBBFsnKy6qQ08iBy5VlWdarUzuWnboezTx2Dp4eVBUbtq2ZtZvXb2uXPZrtRjbuNXDYnD93kW4HKo8FliHltkOXQ88wrCFWbq5GtDTEcPwsMEsRTneTto2tO6t3ub2uo8Mpe2dkNgr87BC28ex4t4aNt4PuNQ4xkrSdl1N8LUnTrQlBXaasu/keT2+0N7h7JdsLbuWCbgvoLj5mhLTSGa0kFFDMCAZGfTnVoU6HLk8O5O290l/nyPQ4k8TUrw8UlFtWVtbK7316am77Fcd7+4bBt3rarazIbt641y5DQxkkFgMy667iTqKwpTnO7cWkv1K8Q4fSwkIuNVTk29uxsfVh1b77/wAa2PKD1YdW++/8aAPVh1b77/xoA9WHVvvv/GgGcZw5biMhe6uYEZku3FYTzDAyD50BSdqLBUq2uUhVnfVc256nMPka6sNLdFWUNdRB0UB88Yv+0f7TftNfV0f9uPojEl8PRLoFgIi3HuCLz3CoVYMqR7IE65q5sRKdGTruTyJflS3ff7Exs9Bn/h1zKXynILnd5/o598s+7WtFi6WbLf4sua3WxGVj2PtraDWCiNdW5PfJcLKy5RCgDwkc81ZYeU60lXjJqDX5WrO/cl2SsV1d5U9E4HiIw9oT9CN/3Db414k/zy9f3Pm8ZC9aXzJVy9Ma/Mz+zaq9Gc6ilo+x21iZAYbMDGu/yJ86hO6uJQs3HqhXrXnyHX3c9PnU/cjl/sd9Yk/E9Dy6D/5UdPoFT/c0nZlptE/pnr9VetcVb87PpOGK2HXzLasj0DmGxEXu7VEu3Lltgll2yreyq5dCxVgPCeYO/SuTEvVIsjc2LVs6BcjDdVlCPuxI89tK5iR3uGHs3D7mAYfhB/GgDNcG6q3mCVP3SCP9VAHrUe0jr/lzfisgUA5axCN7LKfcQaA7dWVI6gj50B21sJ3gUAqgCgI/ELQe06kSCjAjrI2oSm07rcgL2bwhTJ6vaKmTBQH2lKEydZKsRPQ1EEoJqOiZtVxNWtJSqSba2v0M/wBmOw74PFG4l5O58QCLaCswM5Q7jVys+0xJOu0mq3rOSzTbitl2OueKwzwvLjSSnpeXp5eZt6ueaFAFAIuXVUSxAHmYoBr1gn2EJ828I/HxfIRQEHiFlgHe64e2UCiyFAGYto2fVp1UaRETE1aCbkrAx122ykgMGA5kQfPUfwr0VcoKBqQeb3vRk7MW9ZXUk/2Z5mfrV6sOJ5YqOXbz+xTII/5Xv/1K/qz/ADVb8V/6e/2IyC/+Wd2MvrQyzMZGidpjNvFV/E1mzZFfvfX9Bk8xH/K9/wDqV/Vn+arfir/s9/sMgf8AK9/+pX9Wf5qfir/s9/sMhe4PshcRFTvVOURMETXFLE3bdt3fc4avD883LNv5fckWezLhgS6NH0SGg9JiDHx1qHiHZq3v9jL8K2+L2+5292evOZe6pPKFywOkCAAOQqFiLK1vcfhavdS9vuN//wCWuf4i8uTcqnxHl/PoT+F/9vb7nT2Xf/EXedQaeI8h+Gf9vb7lvwPBmyjW2IJDTInUFV6+6sJSzSbPQw9HkwyXuWDvH++lZykoq7Ni+7McODr3sghhKspGpMeNT0AAAPOvPlJyd2XL0DN4H0ddQw0kfWU8uUj4GQQTUCu9ZPb1X64G32hy94039mgJAM7UB2gEXbKtoyhveAaAou11z1fDNiF738kVcrbuRmCsJSCCuU8xFAVHYLt/6/du2L2H9WuoAyKXJ71TuVlVJy+GdPpCoUk9mXlTnC2ZNX7o201JQ7QCbhgE+RoGZbgfbW3iLvdi06AZQWYoILyFBWToWGUQTqy9axp1lOTilsenjOGSwtGNSUk82yV/U1dbHmCXcASSABzJigGfWZ9hS3nsvzO481BoA7tz7TZR0X9mY7/ACgF2sOqmQNepkn7x1oAu31XQ6k7KNSfh089qAqeKrfMue7FlVUhIJuZpIZi+bKFCn2QDqCc3KtKTtNEMyor0CoUAUAUBAxtl5coW1FuIYx7Z7yFzD6Mcx5GapJPoSJt27mdQc+SIOsRo3POTMx57eKJFNbgMEt4MmYHJkCtLyc2XMX92aV3+Ea0SkBmx60uUEZvDbBYlZnxFiR1EgGN4BG5Ar8aAq02JAUFQYVZJyZicozaAxMkxy086n4yBy02IzqWHhkgjwyBFuDv7U551gAGJMTKzAsauAoAwuEa7dyqYJCjlyzk6meUfOuetUcXZEpGm4f2bVdbhB6gSZ97HUjy0rllJyd2WLPCWlsxZVQtuPyYAACgD+zA2AG4A5SIhaqB+/ZzDeCNQeh/h5UBzD3pkEQw3H7COqnkfeNwQAEmwV1twOqn2T/KfMdTINAKs4gEwZVhup39/mPMUA9QEDj2H7zD3U+sh25HkfnVKibg0t7MvSnknGfZp/QwvbD0eG7bN3C3LqYm2M1plcKcyiIBEFSRpIPOvCw7xtOspcv4Hvtf9T0q/EHXpcuaWmq3uiJ6JsLjBiLl/FXb93vLQWb0+DIwKqASddXmOfnXoUsfGdfk6X19iuKwlClRU4VM0m1p2Wv2PVK9A8w4RQHnWGR7qYjB3sKVsEXVFy3ZuZmZbv5Nsy77ZpA0IGtc8ZyU2raant4nD0p0IVFVvJ5bpyWitra/Zl/2Tu4q9hcMbrtauW1a3iFe3+UdrYyBszHwzAecpkMNq3i7q55FWChNxTvbqupoUwygzEnqxLEe4nb3CpMx6gGruIVTG5OyjUn4dPPagEZXbc5B0EFj7zsPcJ99AOWrKqIUR16nzJ3J8zQETEK17L3dxraB1YsoU94FMlBIPgYaFhr0POgKXi3Z9wS1gAqd0Jgr9k8x5Rp7tB0QrtaMhoo7yXFID2ys8zI+AEb8+X7a3hVU3ZEWCtSAoAoAoAoAoAoBIfxEdAPxnT8PxoBVAcLawNT0/f5DzqspqKuwXPBuDCFvsuZrbF7em7EZWIH2CUHv+NefOTk7sujWKwIBGoO1VAi/azCNjuD0I2NAcw93MNdGBhh0I/dsR5EUBzEWZhl0Zdj79wfI/wPKgFWLwYTsQYIO6nof96gg86AL1kMII8xyIPUEag+6gGs7J7XiX6wGo+0o39467CJoBy7DIYMhlMEeY3mgF2zIB6gUAi1hkUkqoEkkwIknc+81gsNSVXmqKzd+pOZ2sO1uQFAM4YQCOjN+JJH7algdCjXz3/ZUAbu4hV03Y7KNSfh08zpQCMrtucg6DVj7zsPhPvoBy1ZVfZEdep8ydyfM0AtmAEkwBuelARoNzfS305v7+i+XPnpoQJVAMXrhJyJ7XM/VHX39BQDFnhFlbPcKn5OWMEsdWYuTmJmcxJmalO2qBmOJcGu2iSAbicmEZh9pf3j5CuqGIX/IrYrRcHRvuN/CtebDuRYDJEBW18isTzkx+E1WVaC6k2YjDXcw3BgsuZTKkoYaDzg6EcjpVqdRTRDQ7WgCgOM3xJ2HWqykoq7Bc8G4Ct1S10HyYaGTuQegAC/8AyuB1G5Zi5IbsmOVwx5l/56nmz7kWF4fhFu1dS2UZw6uxYABAUywG1kswJI39kzVG77kmhAqAMYXTMn1TI+y0x8AZX/LQEigI2J8J7wbRD/Z6/wCXU+4nfSgJNAR79oznT2gII+sPqn8YPL3E0A7ZuhhI/wDkaEEciDpFALoCp45c7m2by3BaAdC5KF1Klhm8IMhiJGYdZMxFQ2krsvTpyqTUIK7exzgXaPD4suLDljbjMCrKQGnKdQNDB+VUp1YzvlOjF4GvhGlVVr7ap/oW9aHIFAVnaPiwwuHfEFSy24LARMSAd9K1o0nVqRprq0vqQ3ZXKzsf2uXGqZt9yxzFFZgS6pllhoJjOkwCBmGta4zC+Gq8u9xF5lcuUW8zuHKLbkd3kJLsIGbPIAXWfZnSNQa5SSTasqvsiOvU+ZO5PmaAcoBNy4FBJMAUAwqFzLiFGqr16M37hy3OsZQJNAMX7pnImrH5KPrH9w5n4kALs2goge8k7k9TQDlANX72UbSToB1P8POgIeG4PbBdnGdrjZmLEtlOULlSfZTSYHMk86AXcw1tYCIodtjlEiN2+H7SBzoBV/hlp7fdsoyzPQ5vrZt82+u5k9alNp3QM9iuzN1T+TcMP0hr+0CtliJLcixX4Hhl+6CVVgA7oZQIZRipIzNqJEgwQRUvEvohYvOG9nApzXDPkDJPkW5DyGlYyk5bklnwWx3dlbednyZlzOQWOViBJAA5RtVQTqAj43QB/qMG9w2Y/dLUBIoCPiNCr9DlPuaNfgcvwmgJFAFARsP4D3fLdPdzX4cvKOhoCTQEa8hU51E/WUfSjmP0gPmNOQgB9HBAIMg6g0BXdpCgw11riZ0Rc7JAOcW/EVgkAkgEannUxjmeXuWjOUJKUXZrZnlHa3txZw9xLmDs+r3bY9oKnd3bbe1buIsEgRIIkgjSJNdtXhk6MHJW2LeKlVkubJtX739bXPSOzd7Gu7XMWbKoyqLS2iTm3YvJJOoj+A5+ZTVW7c7fI7MZ4JRisNmb6uXsjRVqeeVXalGOEv8AdiXFpig8QllEoJUhh4gNiD0q0EnJKWxKk4tSXTvqvoeTY/gHEcRZGJFm9ZxNlnayVNwNHdodnYtLFbia6nOAZFdOOoYahXisO80ba6319TsWJdehNVmrqzjol6pWRb+i/jLvjGF/GtiLl2zCqwVSndHMQbalsp8RkNlOmza5dK950lKFHLFbu+7fY5pU6cI3U8zfRJ6LzvbX0v6nq9cBmIvXQok/1J6AczQDVu0WId9x7K7hfM9W8+Ww5kgSKAZv3ohV1Y7D9pPkKA7Ys5R1J1JO5PX/AHtQDtAN37oUSdeQA3J5AedAIsWjOZ9WPyUfVH7zzPwAAduOFBJ0AEmgGsMh1dh4m5fVA2X+PmTyigH6AKAZwvsn7T/97UA9QDGD0DDo7/6mLD8CKAfoBLoCCDsRB+NAN4NyUEmSNCepU5SfmDQDlxAQQdQQQfjQDeFclYPtLofMjn8RB+NAPUA1iLWYbwRqp6EbH9xHMEjnQBh7uYTEEaEdCNx/XmIPOgHaAiuO7JYewdWH1Sd3H7x8d5kBzFrmtsN5U/HSiAq2oygACI2jTXlFHqDLcE7BWMLivWbVy7Az93ZLDu7Xee0qiJCbQvKOcCOh4mTpcqy3vfqRbW5ra5yRrErKMOoI+YoBdtpAPUCgKfCdk8FbxLYy3h0W+0y4ndvaYLOUMZMsBJk661rz6nL5V/h3sRZXuWGN4hbtFFdhnuMVtrzdgpYqPgCelZEi7NkznfVvwXyH7zufIQAA/QETGcQS26WiR3t3N3aTBfIAWM8gAQSf2nSgHcPZyySZY+0evQAclHIftJJID1ARuIY63Ytm7ecIgKgsdpdgqj4sQPjQHbFsk5335D6o/mPM/AdSBIoCBYxK3nYIZW05VtD/AGiwY15LoffGuhoCfQBQBQDOF9k/af8A72oB6gIOBxStcvoJzI65pVgPFaQiGIhtOhMUBOoAoCPZ0d16ww+IykfNZ/zUBIoCDiMUtq7bDEjvzkXRjLqrONQIEoramPYAoCdQBQEDieKTDq2Ic5baj8oddANngdNj5HyFAT6AKAr8ViUw4zXGC2SQJP0GchVH2SSAOhPT2QJ6rAA6UB2gCgKztHh3uYdktubbkrDifDLDXTWokm00jbD1I06sZzV0nqu5kLd5+EP3mIxD4jD3Sq3T4icM30XylmJRiSCRrou9Z06Uqabk20duOxdPGzgqdNQe2ltb7dFY0/A+1GHxdx7eHYvkUMWyso8RIjxAGdOnP31FOtGo2omeL4biMJBSrK121a6b09CRdN2LuTKSobJ1JjMAeg1A93nXR8NvM8tczP0y2+dyuwXbnA3LHf8AfqkA57bkC6jLoyNbmcwII0kHcEjWspTjHdnbRwtas/6cW/RGkq5zmfx3GrVm0+a9bW6puZVZ0UsQxZUg7ZhA+NVlOMXqzelha9WN6cG15JlhwXjNnFWVxFlpRgdxBUroysOTAyCKtYwDj7OMNeNsxcFtih3hgCV098VMbXV9gzD4ftDjMHiRc4iW9TuqFznuos3JGVmy6qh1BOoEg6a0rY3A1JqGHlr6PX5vcRhO12bXCcfw126LNq/buOyM4CMH8KlQSSJA1YR116GrOlNRzNaEXQrtBeZMPduIJZFLqNNSnijWBrEakb1WOrs3YtFXa0uY2x26tWb6NiLxW1e8JBKFLL6Q0gnKjagw9xR4TK+KkpRzZE07dVfX6pHZiMDUpQ5ji0uztp9P3SNtguLWL0dzdt3AQSCjq4IUgHUEjc1MoSjo1Y47aXG+P953Dm0wVxBViJAMjUjmKwr1OXSlPsm/oi9HJzI51dXV15GRw3aN8DiFtcQxXeJeHhc21RbTiN2H0WmJ2BC7TNebw3HyxOZyVl0/nQ78byamV4ell6bt37fM03AuI22ZrQxKX3zXLkplhUe4SinKSJAIE84J0r1I1Iydkzkq4WtShnqRaV7aqxK41iltWjdcwtsqzEAmFBGYwPKa1hFykordnLJqKuzH8M7f2xjRYv37RTEaWMqsptsG8KXZJ1dWSDoJUjoT04nDOlZWf87FKVRTV0zfTXIakHjWLWzb71yQqMpYgToTB0+NaUqcqk1CO7KTmoRcnsjLYbtXhjj7PfAJcuI9qy2fMFJdS1t4jKz5bZEgwVYSM0HKLb6HbicK6Nne69Lb6+5t5qTlKHtvi7tnCm7ZbK6vbEwDo7hDodNA0/CujCQjOtGM9mYYmUo0m47mN7E9vyMRew2PvaFwbN1wqqJBJtswAjaVJ31E7A68RpQo1LLRMrgJVK8LLV+7PQ8Bxezed0s3FuG2FLZSGAz5o1Gk+E158Zxk7JnoVsLWoxUqkWr3tfTb/wClP6QcfdsYXvrLZWW4gmAdLhybEEbsKirJqDaOKvJxptx3M72L7YPbdsPxK+CbjZrF1sirBUE2WYAQ4EMM2+YgExWWHrqpTcn0drm9GlUlCHVyV0lq/obvh/FbN4utm4r93AYqQwBaYEjQ7VtGcZbM2rYarRSdSLV9r6EPthiXtYS7dtmGtgMDAOikTodNprooKLqRU9r6+hyzzZXkV309THcK7f2LOL7jEYt3tXVXLcu2xbW1cA8QLwBlcEHopU661zwnUnOSnGK10UZKWhvLC1aVOMpqVn1aaNzgOOYe9ca1ZvJcZVDNkYMAGJA1Gk6be7rW8qU4pSkrJmKmm7IsazLEPjOHFyxdtnZ7bKfcQQatCWWSkujIexluKejXC3wS9y8GK5cysg+I8Jr0XxWs6bpNLK/X/JXIr3JPZtsal3ub2FtW7alg163lAvQIRwoMqTzB1H7eeVLDRo54S+J9Lbd/U0lVqTfxNu3d3NLZEM48wR8VA/aDXIQeO+k7sfct4z1uxbZ7eI/tAik5LigDMQNg4j4g9RXHjKblG6PpP9OY2NGq6c2kn3PWuA3XbDWWuKVc2kLAgghsozAg+c11QbcU2eDiIRhWnGLuk2k/K5ku0HYQ4vEXrnfC2GK/QLGQi6+0OUCuethuZK97Hs8N454OkoZMzTfW2/yZSPgsfwZGs4aMTYvFmDdy82nIVSMoYgA7iec/GtR1KUEo6mmGjgeI4qc639O9nbMrPvq0v5c9JwjG5hlNxSrPaGdSIILJ4gR1kmuuLuk2eBWio1JRi7pN2ZiMP6Nu8yPfxAebDWri92TnDqdc5aQQxzbHat+IVFiaKpQWVppp9reWm5lS+B3KfsRw98DjkwxwL94rFGxM3WR7ZUnvEBGVJIWdTEEVCp16kM863wx2hZLXbV7u3oG4p2SPVsfazWnXqjD5g1kiTJcU7GXMRYTD+sxZKgOro91nHXvDcHjI+mVYg+zA0raVSM25TWvS2iXysa8yyyx26938+ny+dyH2ZwOJt4mz3wzm2Hsu+R10Kz3gY5s4cohnwgQBJKwMo3UWpPzStu/N36LY6KtSnOn8MdVu29v/AFjZLXruzbcTtlrNwDQlGj5aVSUVJOL2ehxp2dzE8V7B4nEoy3scpzLBHq6kAnmDmBHLUAbV5lLhVOnJSi7W9f8AJ7U+I4NwcI0N+ud39duhL7L4oWry4b1R7d0yt1kshbZyKfygce0jECPtctq83AYDFUMe5TleFmlvs9UZ4iNSthudUqp22Tld+lvc0vH8J32GvWj9O06+7MpE19Pr0PKg0pJtXV9u557xD0Rtd8RxYV4BUiyTlZfZIbOCIMcqwUK2bM6jfrd/ue5W4rhZ0XRWHSXRqya81aP7h2FxPFP+IC3j2uuEt3bZJt5U9pGDyFAackBv0vM11TxVOSVKNOz3bPPlw9Qw/iOdF3taPVd769D0DtJgzewt60DBe2wBPInY/AxVLyX5XZ9zkpyjGac1dJq67rqvmYPiPoruXfH64FuDKykWdVa3GQ588mCByqI1MTZRlVbiuj1R6tXHYKUZKOGScv8AknquztawvsDjuItjSmO75stp0OZMqAhlIIIABmDDcwRXXicdh6tqdGjk6t3v8l5fyxxS4byaHiHXUr2Sit13vrujb9psEb2GuWwQCwEE7AgggnyrGjPJUUuzOGpHPBx7mKxXoszpiJxClrqpk/Jkd29rVWzZjI3BEbGrcSq+LcGllyt+d09LdCvD4ywksyd9n81qiD6JsLiLOKvW7tm5bBt+LMpADIwgTsdC0RvyrycJCUKjTR9r/qDE0MVhKdWEle+19dVrp5NI9A7V8O9Ywz2QQCxSCdgQ6kE/EV3SjmTR8ZUjmi0YDivomvXFMY0EjKyI1nQMm0PnJVTJ2HPauaOFS6+vmdHDqzwjvLW1mulmne/7NeYv0RYe/Zv37d2zcthkUkshADI0BZPOGb5Vlg4yhOUWj6n/AFHiKGJw9KrCSb7X11Xb5HonHsL3uGvWvr23X3ZlImu9q6sfKUqjpzjNdGn9DzrifohN9SGxYBI5WSQCNjOceXKuSnhXCSkpe33PosVx+nXoSoSpaPrm289iu9FfBsRhOINbu2rg/J3LbtlbJoQwYNABUlRB/SrsqY+vWkqU0rLsv3OCfDsDTwXiKU/jbWja07pJW9+x7LQ8kTcWQR1FActAhQDvAn5UAugGlXxMeRA/Cf6UA7QBQDSL4mPWPwmgHaAKAawywoB5CPlQDtAcYaUAjDghVB3AH4CgHIoBLiQR5UByyPCAeg/ZQC6ARdWVI6gj50B23sJ3gUAqgG8Qkqw6gj5igFrtQEPieJZAuWBJiSjuBAJ9ldSSRA9/MwCBXYzjDw6nDvASQ0kgyRl0CltQZ0B1BG4NAScNxK4UuM9uCikwM0sVEmBG2oAM0A5w7GOxKuAYiHAZQ8j6KmToQwOvIHnoBXX+MXYg4ZzmmAoEhRDBtTqSCIUa+B+fhoCXheMO05rDLFpniZkqxAUQIMgBgZ1nQaGAEvxl8zKMO5gAySRMqXjbQwAOepjzoBPEOLOHNtbDOs5SRI1YaGSAIgNsTus5QZoDmI4rdUWYtnxLmZQpZgJQADVYbKWJ0MZemtAIHHrpE+q3B4Qx1Vv7zLAg6+GWB/brQF8p0E/x/GgO0AUAUAUAUAUAUAUAUAUAUAUAUAUAUAUAUAUAUAUAUAUAUAUAUAUAUAUAUAUAUAUAU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AutoShape 8" descr="data:image/jpeg;base64,/9j/4AAQSkZJRgABAQAAAQABAAD/2wCEAAkGBxMTEhUSEhMWFhUWFhgaGBgYFhYZHRceFRgYGBgYHhcfICghGhsmHRoYITEiJSkrLi4uGiAzODMsNygtLisBCgoKDg0OGxAQGy0lHyUtLSstLS8tLS0tLS8tNS0tLSstKy0tLS0tLy0rLS0vLS0tLS0tLS0tLS0tLS0tLS0tLf/AABEIAMIBAwMBEQACEQEDEQH/xAAcAAABBQEBAQAAAAAAAAAAAAAAAgMEBQYBBwj/xABIEAACAQIEAwQGBQkGBwADAQABAhEAAwQSITEFQVEGEyJhBxQycYGRQlJykqEjRGKTscHR0uEzQ1OCovAVF1SywtPxJGOUFv/EABsBAQADAQEBAQAAAAAAAAAAAAABAgMEBQYH/8QANxEAAgECBAQEBAUDBAMAAAAAAAECAxEEEiExBRNBURRhcaEigZHhFTKxwfAjUtEGM0JiJHLx/9oADAMBAAIRAxEAPwDV9qO2r8PawqYbvu+zSc5XJlKDkpn2vLau6nh1VUm5WsVbsbfiWP7vSAZB5xtXJCGYm55xxb0lNgiqLhluZwWk3SsRpHsGa744NVNW7fL7lc1iIvppuH8xT/8Aob/1VL4ev7vb7jMPL6Y7n/RL+vP/AK6o8Cv7vb7jMOp6XnP5mv68/wDrqHgl/d7fcZhxfSy5/NF/XH+Sq+DX93t9ycw6vpTc/mq/rj/JUeFXf2+4zDq+k5j+ar+tP8lV8Mu4uOr6SGP5sv60/wAlR4bzFx1fSGx/Nx+sP8tRyPMm46vb5j+bj9Yf5ajk+YuOr24b/AH6w/y1HJ8xcdXtmx/uR98/y1HK8xcdXtcf8IffP8Kjli44vak/4Q+//SnLFx1e0hP92Pvf0qMguOLx8n+7H3v6UyEjg44fqD739KjKBY4wfqD5/wBKZQLHFD9X8f6UygcHET9X8f6VFgKGO/R/GlgLGL8vxpYHRifL8aWAoX/KoAoXfKgOi5QHc9AdzUB2aAKA7QFZw1GAMgj3gitJtEGfwfCDi1Y3M1rLoPDvmG+tbyqct/DqRa5m7XoQw67Yu99y3/CtnxKb/wCK9yMg+voZsj86u/cSq+Pl/avf/JOQcX0PWR+dXfuJVfHS7IZRxfRHZH5zc+6lR4yXZDKLX0UWv+pufdWo8XLshlHF9FtofnFz7q1HipdhlHF9GVofnD/dWo8S+xNh1fRxbH9+/wB1ajxD7Cw4vo9tj+/f7q1HPfYWHF7BJ/jP91ajnPsLDi9iE/xm+6KjmsWHF7GoP71vuinNYsOL2ST/ABW+QqOYxYcHZdf8RvkKjOxYWvZtR/eH5CmcWHF4Ao+mfkKjMSLHBB9c/IUzAWOED6x+QpmAscLH1j8qXAscPH1j8qi4FDAjrS4FDCedLgUMN50uDosedQBXdedAdFugO5KAMtAdigO0AUAUAUAUAUAUAUAUAUAUBmu2eNv22wXq8FnxYQo1w21dfV8Q2VnCsQJUH2TqBQGVTtpibFt+8NkOLuPaLrO4uHD4gomDsv4ZcgwpIJgDwHWAJmL7eYhMQ2G7lc4uiwDleBdxL58IDr7Iw4Z7muhGhG1ASO2XrlzGixhHdW9TZ1i93So/ehVuMMrd4BOqxqKAVie0V4Zzfe0tm1jrOHZwblsiAlxrjPnAVSxVcuxBIMgxQEDBdsMTkQWhZKKuFE3O9dn9Yxl/Bqc5eSQLaOS0knN1kAWWP4/e/wCG+uMYfDYk98LQIFy3hsU1m9CkkgG2rNlJMGNTFAZ3hvaHH2i4v95cazh7mNZZMEX7VkW7LRJKpcbE7A6WloC/4X2rxN69as22wtwG+6HEIHNu6lu1ausbShz4hna2fEQCs8itAUXA+3OLGAR37sXFGHA75lz3Euox9YlrttHDupRULoRkYkkwlAb3DcZNzDYa8gk4hUYQpG9trphTrqFIE8yN6AjHjpRM/eW7sgaAlFVsrMUDgNmJhQEjNzOhEAOJxu49xLYRVzPAJcklf/yYYDLue4BiTox6UAnB8be5eVBlygqDBzElhf0bQd247qSusZooDQUAUAUAUAUAUAUAUAUAUAUAUAUAUAUAUAUAUAUAUByBQBFAdoDkCgCKAIoAigACgAqOlAJa2DBInKZHkYIkfAkfGgF0BygOG2JDRqAQD0Bif2D5UAqgCgCgCgCgCgCgCgCgCgKvtLiGt4driGChUzvoGGb8Jo9jHEzlClKUd0m0Y7gXbZreMuWMbdi2/d91cYKqozAkozCIDcieYInUCs6cm07nDwnE1MRBqerubnDcUs3HNu3cV2VQxCkGASQJI91WU4t2TPanh6tOKnOLSbtroVXbzHXbGCu3rBC3LeVgSJAGYBtPsk1tRipTSlsYMwPoz9JLvevYfiN+ZZO5usqIoLAk22ZQAJiVJHUTqorbF0lTl8OwheWi3PU8LxSzcdrdu4rsgUtlIMB82XUaT4Tp7uorjU4t2TN6mHq04qc4tJ3Sv5bi8YYKH9MA/wCYFf2kVcxK7E8ft2sYmFutlN5JtEjQspOZM3UiCBzhh0FZqpFycE9V0LZZWzdC5Bq5Upu1RxAtKcJHe5wBOWIaQTrpoNfhzqs82V5dzpwfI5y8R+TW9vTTbzKbgnHL2Gu+rcUuqGuktYukqEcDRrRYBQHG4BGobSYqlPOo/wBQ2xvh6lb/AMSLs1tre/XuajB8StXWdbdxXKRmykEDNJAkaTpV1JN2TOWpQqUknOLV9rlR234v6pZXEFiqq4DELm9sFV0+0Vroo8vN/U2OHFqu6T5H5un77mX9H/pMsYi7dw1+9FwOTaa4FQMu2Sds4IJ8wRvBrSuqc5rkJ7arz6kYbmwpLntZu/8ALHoOEx1u4WFtw2QgNBkAkTvWE6c4WzK1zaFWE75XexB7RcYtYRUv32K2wSpIVm1YeEQoJ3HupTpyqSyx3LsznYj0iYfG4nEYbOcy3CbGZcue3lWR5srZ9N8sHWDE1KcoOzFzcg1mSUXalcWe6GDZVdmIYtEBcsyJB1kDkd6zqKbj8G52YF4aNRvEpuNtEu+np59SBwDjz2X9S4jeQYkDOjkhUvIfqtCgupkFYmIOsmkM0Y/1NycVGlVrN4WLy9uq79zR4DiFq8GNp1cI5RipkZgASJ56EVaMlLY56tCpRaVSLV1dX7fxHmHpJ7V43CXrq4e9kCBLgGRGkNAgyCYkNtHOsatSUaiXQ8+rWlGql0N7wLtVh8TZ71XCldLltiA9tl9pSu/uI0IgiZrSrWhTV5tI7oU5z/Kmy6RpAI2OtXTTV0UatoVuK4uLYuFh7BPMCYAIAnc6x/ua8bGcX8PX5Kpt7Xfk+v8ALF4xTV2ywsXldVdGDKwBVgZBBEgg8wRXslBONBNt8u+Ux740qUQZLivpDwllrBZ3Fu4RLFDAVgYbqIOWdNielXcGjlpY2lVm4ReqNglwEAggg7EGQZEgg+6qHWVvaa7dXDu9jW4uUqAJk5hpHOdqrK+V23N8NGnKtFVfy3V/QyvAu0WKw13LxUlLd0qLN1xbCq8ElGK6LPLNGojmKxoOpZ8w9DilPBuUPB67ppZt9Lb9zZ4bilm45t27iuyqGIUgwCYEkVspxbsmedPD1acVOcWk9NdCZVjEgcfw3eYa9bmM9t1npKkT8N6FKkc0XHurGVx3YAXlvi5cX8raCiE9h0YNbuBp1iIiOdUhDLuefw7Azwjvm9upmPRjhMRh+INbu2nU5LiP4Wy+EghpIEqcujc8w61w4eEoVmraH6NxnE0sXw2FRSWa6drq/Zo9K7WYA4jBYiwCA1y06qTsCwhSfIGK9SEsskz4t7Hn2C9EBVMSLmIRjftKFAtkd3ctlTbcPm1GhBGUTm+e2Jrqt0JheDUlutRn0UYfEWMbctXbTr+TZXlWADIwgyRsdYPORXi4aEoVXHofYcbxNLF4CnVUlmutL66rX9j1XHDwz0ZT8mBP4TXpI+PKvtTwAYq3CnLdQo9pyTC3LTB0JHSRBI1gkVWyvcFnhL2dUcqVJXVToVJiQR5ERUgjdocO72GW0+RyVytr4TmGtVkm4tLc1oThCrGU1dJ6rujC8Y9HWKvLL403crLcFq73hRmQg5cxYlQdRmAkA1zwozT1lddj2MRxXDzglToqElqpK118ktfqWvYPHWO8exh8Dewwyl7huhpzgqoSSSToWIkjY6b1NFxjJwjGxTiUa1WlHEVqym3okui6u2hp+N4C3eti3dRbiF7ZKuJUw4Ikc9YrqR4pmO2no9w2Jw7+r2LNjEL4rV23bRDmX6LZR4lIkQZ3nlVqdSVOSnF2aKzgpxcZbMa9F/ZrF4QXnxeIW73wt5FVWXILeaCQQsOc8ER9Hc1etXqVZXm7mdDD06MctNWRruL4NLqotxEde8U5XUMpjYwdJG48wKzjJp3Rqef9pfRrdbHXOJ4LErZuhQbaLZBysiBCQZymQCMpWDmPvq/MvFRYsajsbw/GW+8uY3FDENdyZYt92tsIDpl0gnNrp9HnUVHF2yqwRZ8dw9x1TunyMLg8XkZDD5H5xWb1WhjiadSdNxpys+5i+0PYa+7DEPfOKWy7XBh3DHOpBDW0cscrFdthIG29Z5Lq0tURw9YnCTU1VbaND2Jxtlka3hsLcw9pQDFxSrFmzZgRJ1ELuSdeUVFNRWkVY1fEauMrSdW91bV/t0sVfbLsQ2OxDsLq2wbCI0qWOjXCCBI69eVRVpZ2mmY1qDqSTTK3ifZZ8JftX0/KLct27d/KhH5S2uXvconKrjeToQu815fG8M6tFSitUe7wuqoqVOT3V16o9A4ST3NsGZCga+Wk/hXdw+UpYaDkrOxw4i3Nlbuef9vuEYi9fvW7Nhri3Ldts0aAyQRJgTCD51pWlUTtBXN8JwzAYj+riqrjZ2svrfZ/oZ7s5xfGcIU4PE2LndOS9hmfwroM9vQERPi3HtHTWvLx2Er4hK1V009Guj81roTicOqc8uDTrK2lk7r1Vvex69wXGd/h7V3T8pbVjHUqJHzmvZptOKaOOdOpTbhUVpLddmefYv0ZPiFGfEqF8QVchYBToB7QggeVYyo1XK+c9ejjOHU6eTwsW2tXonfq72b38yFwm/xPB4qxgb7XL1q1dtLbZbcK9vRZLBZOVSZBJgr7jWkquVqNm2+p51Phk67lXjWjGEbvK/zPR2Xn9fkenccw5uYa9bBgtbYA6iJBgzyjetGrqxlSnknGb6NMxY9HBaxibVy8pOItqBCHwPbbNbfNMmD5DSuelQcL3e57OP4vDE5FGFsrbTv3+Wlt0Q/R9+QxhsepXLTlWW67M7jwbZJVQLZIkEzMrr1yopQquKjbzOzic5YnBRrzrKVrWikk9d76u7+h6fXcfLjWJIykHnp89KIEXu3Lh0veymVrXhKljlYEmMytGm8Q2x0oCQmIE5WGVuh2PuOx92/kKAXiElWHUEfhQEZ8ReFwDugbOSS4fxh59nu41XLrmDTOmXnQEm1dVtVM9eo8iNwfI0AYlZVh5f8AygI737ouR3YNnIDnDS+aTINuPZAgyCSSYigJFm8reyZjfqPIjcHyNAcxKypHlQEdrdxbjXM7PbIUd1lXwETLqQMzTIlSeWmuhAlW3DCQZBoBOJWVMb6EfAgigI1gXFvXO8uZkuEG0uUL3eVFDW8305IZwT1YbKKAnUA1iVkabgqfkQaAjcLwq2+9VAQDddzLMZN2LjHUmBLHQaeVATqAaxCyB5Mp+RE/hQDHCu87oG64diWOYJkGVmJQZZOylRvrE0BMoCuxiXHuKLT5MpQ3DlDSqtPd67FhOo1A15igLGgIGPD3Va3ZuG223egK2Q+SsCrNy1ED36UBJUQ581H4Ez+6gIXHMBh76i3fti7rKrHinaQRBXeJkDXU1WUIyVpI2oYipQnnpSszuB4cbZTK3d2kQqLCBcusQzMRmJEHaB4jMxNSkkrIpUqSqSc5u7e7Jdtgi+IgCTvpzMVJQ53rN7CwPrPI+Sbn45aAbw+DZVuBrj3M7MfFl8IYewoAHhHKZOu5oCVa2E7wKA7FAdoCn7XWwcJdLBWCgPDtlXwEN4mkZRpvIitaDtUi/MiWxg+LdpHwOOOLVMM2HuraS/3ecXTCqofMfDcyEtGWTlJB2EdFWl8KWt1ff19iqlqbzh3F1xDsmQhcsw67wYIg6HcaCYnxZZWeedJxin/P5/ESncn90y+wcw+qxP4Nv8DPwrIsOWsQG01Dc1Oh/qPMSKALuHVtSNRsw0I+I5eW1ANzcX9MeUBvl7J/D3GgHbN9W2Oo3GoI96nUfGgOXcOrakajYgkEfEa0A3+UX/8AYPgrfyn/AE/GgHLWIVjEw31ToffHMeY0oBFyyQcybndeTefk3n850gByzeDDTQjQg7g9CP8Ac7jSgC/azLG3Q9CNQfgaA5hruYa6MDDDoR+46EeRFAO0AxZ0e4OpVvmoX/xoB+gEu0Ak8hPyoBvBrFtAeSqPkBQDeMxyoUQsveXCRbUkAuVGYx1AEsY5A0A9YtZRG53J6k7n/e21AMlzc0UwnNhu3kp5ebfLXUAP+FF5KoHkAB+6gGMzP7Iyj6xHiPuU7e9umx3oDoKW9PpHXmzN58yf3UB2bjfoDzgt/KP9VALt4dQZ3b6x1Pz5DyGlAO0BE4nxC3Ytm7dYKixmY7AExNAQOznavCY7vPVbved0QHGR0K5pymGAMGDr5UBdUAUBH4hbzWnHVTt7qlbgg4vs9YvIyXO8dXUqwN+/DBtwQHiNau6sn2+i/wAEWRV9m+zlzC3B4lZFDKGlASv0AVW2DI6Zo3MEmRpKspU8vX+ef7EW1uXmEuXkWMRldpbx2lYCMxyzbJLAxlBgtrJ0Fc5YksqXFGzDcEH4SCNj5igG4dNvGvTQMPjs3xj3mgHbV5W2O242I94Oo+NAF6wrbjUbESCPcw1HwoBqLi/pjzgN89FP4e80A5axCtoDBG6nQjzg8vPagFXbSsIYA/u8x0PnQDPdOvstmH1XJ/B9/mD8KAbuOGI3t3NhmG/6O8OPIGfcaAMLxEM1xWVkNrLmLKwQ5hmlLhADr1I22MGgIVzGWheN5TdYlAhAJCQGzA5WIGbU+Ibg6zAjRUZvoRdEmxxm02hJX7UR94EgfE0lSlHdC4xjMW9u85lGU20AWCGUhnLMzzGWCIAEzPKkKbnsLlfc7QvOhU+5DH4vrW/hl3IuLvcdNy1ctgrbuMjBGYMULEQAVBkSeQJn3wKynQlHbUlMdxXHWG2VfeCxPnAML8zV44fuyLkZO0DZgWVWiQDlynWJ8WYxsOXKpeG7MXLLC4psQ5gp3ARZEsLmeWlWWIFvLlMgyTI2355RcXZliccSPZtjMfIwo97fuEnUaRrVQNAjNqTdcclGinyE5VPvM6nXlQD3du3tHKOi7/Fzr8gD50A7atKvsiJ38/MnmfM0AugCgI5xan2AX+zqPvGFnymaAznb3DX7mBxeqZPVbpCBWZy6jMp7yQAIBGXLvGtSgeF9h+I4jDYvE3sI0tbw4utbOq3UQoroVGuYBiwI1GU9TPHisSqGRvaUsvzd7e6t8y8IpvXbr6HsHYPtxcx2JZLiqi91mQLO6sJknUkhvwqKGIlObjI+g4rwelhMLGrTbd317Nafob+uw+cG79wAeIwDp89KARhMTbcEW3V8uhysGgxsY2NC0oSjpJWH6FQoBm5hgTmEq3VefvGzfEGKAT3rL7YkfWUE/NNSPhPwoDrW0uAMDPRlOvwI5eW1AJzuntDMv1lGo968/evXYUA/buBhKkEdRQCbtlW0YT06jzB3B8xQFbcxDWXfNcNwNlKW8oBtgCDNzmCeonffWrwg57C5W4jjz8mj7Cj8WaZ94ArpWHXUrcY/45cIIY5gRBDBSCD5AL+2jw8eguRzxBVRLSJkRAFtoCSoyj93Ico08pp0VF6i5DuOWMkzW5AmgOo7BcsyJn+nuGgA6AdKhKwOVIOMswem3x5/760AomgOUAq3iTbYMAWB8LqPpq/hI3HWZ8qyrQzR03JRquCYdCpVLgNkZRbtKotrZQKFCQNWGhOump0iI4XFp2ZYuEUAQAABsBUA7QDV3EKpgnXoJJ9+UaxQCM9xtlCjq2p+6D/5fCgD1QH2yX+1t90eH4xNASKAYxtvNbdSJlSIPPSgDD4a2FAVFVY0AUAQeUdKhxT0YMvwHsDZwmKOJs3HC+PLahcq558MgewJ0HKBqYrFUEqmdHq1OLVKmDWFklZW166Gvrc8oqe1VtWwtzOcqqA7NBbKLbBi2UbwATFSjWjJxqRa3ujzLiPHrXC8ScRhne6HCLiLLplDqPYuW7gHhdST4W0IYjeKjqeljqdepadSKXpr9Ta8H7W3cWLpw+FJyWwVF1+7zMWgoXCsF01GhnXaoucuJwfIpxlmTb7djTetAe2Cnmw0+8JUfE1JxD6sCJGooDtAM3MMCcwlW6rz942b4gxQCe9ZfbWR9ZAfxTUj4T8KAO6V/GjQT9JSNY015N0125RQEXF8Qe2crWy3hJFxYyZgVCowJzKWJ8xpvtUxV3YGXx2IJJEzr4j9Y8/hyjy8hXoxioqyKEWKtcBFLgMtLgIoAil0AoAoAoAoAoAoBeHxD22D2zDD5H9E+R/ruKpUgpqwua3h/Fze/s7TxlRszwqEtMqDqSVjXSNRXnPQuTO4Y+259y+EfOc0/GPKgHbVpVEKAB5CKAXQBQBQHDQAiwAOlAdoAoCNxKyHtXEYSGRgR1BBkUQvbUrMV2TwV1YuYa24Kx4gSYP6UzQ6JYutNWcnYrez3ZzF2L4N3Fm9YTOLasXLZW9lWncrp4iSTHKajqauvR8Ny8nx33NdUnEMNhVmQMp3lTlk9TGjfGaA5luDYhx+l4T94CP9IoA9aA9sFPtDT7wlR8TQD6sCJBkUA1cwwJzCVbqvP3jZviDFAUOL4gzBkuG2R3oyG3nIK5RGYkZQ3ecgTy862oweZO2hDM+pruKnz1i3Od9T7Tcz1NfU0acOXHRbIxFcPsNduLbDhSxiXbKo8y3IedUxEqdGk6jjdLsrsLV2HvV1yH8t+V73J3cGMsf2meYidIiax5jz/wC38GW9/PtYm3nqNY/DtauNbLhipiUbMp8w3MedbYedOtTVRRsn3VmQ1Z2I3eHqfma35cOy+hB7j2MKeo4eVUn8mTpOwO/+5/Cvlq9L+rK3dnn1a9ptXLi/etwV7pGm8W1AAXKQ0/ONOc7jU1nGnu/IwnWbVk+omxirZRbbIneBlZiEUByTq4Clo15SY08qjltq7L82MdI7Cw6eHwrvd5dR7vP9+9OUOf5nHKZYyr/ZoPYXqJ26/j5aU5RDr+Yi3Ga5AAHeHYRyXlRK2h6eFlmp39RypOkvOx/EECva8WZcjkC3cIHehiNQI2XYHSPOvMk7tlzResHlbcj3KPwYg1ADvLh2QD7TwfwDftoAi4eaL8Gb8ZWgDunO9yPsqo/7s1AHq0+07n/Nl/7YoCk7Y2ETCtdyK5ssl0C5mcTbYGdT5VenFSkkyGUfA/SZYu4lcNeBsu4AWTKFjBUB+WbNEEDUAScwrWvh3TfchSub2a5yx2gGcVfVFlyAuxJMATpvQlJt2Q1w/H2rqnubqXAvhJRg0EciRVYyUtUy9WjUpPLUi099VYl1YzCgCgCgCgGGwqzIGU9VOWfMx7XxmgKPiN17am1cum5qzklVUlXZslvw6ECCJ5gCZ1nehBSd2Q2UN66W9r5cvlXaVELQHzxi/wC0f7TftNfV0f8Abj6IxZNvZkwyD8iVuuXkAG6pt+GGO6rrIHOZrkhkqYuT+K8Vb/q766Lq/Ml3USsr0ChZ4YM+GuKO5C2mFwlgouMW8AVTuw5kct68+q4U8VCTzNyTjp+XvdruXV3GxW16BU9b7M4qMJYE7IvM8p6V4FWF5y9X+p83i6jVaSLVb5dgFPizSPFpqDMnkI+UVRxSTucyqybSRy5fh5LhjGhBMRuY0B3HMDaojFOOiLSqyTaYHHefXrzAqeWV5rA4udN9xsOUdKZBzWWHC7mZWP6f/itclVWmz6Thjvh0/Nkm4s6cufn5e6qHoF92X4ittblu4yqq+MMxAAB0IJOgiNPKuGvDLIsjUq0iRsaxJO0AUAUAUBXdosJ32Fv2tu8tOs9MykT8KtF2aZDPOsd6Jrlzx+solyBBFsnKy6qQ08iBy5VlWdarUzuWnboezTx2Dp4eVBUbtq2ZtZvXb2uXPZrtRjbuNXDYnD93kW4HKo8FliHltkOXQ88wrCFWbq5GtDTEcPwsMEsRTneTto2tO6t3ub2uo8Mpe2dkNgr87BC28ex4t4aNt4PuNQ4xkrSdl1N8LUnTrQlBXaasu/keT2+0N7h7JdsLbuWCbgvoLj5mhLTSGa0kFFDMCAZGfTnVoU6HLk8O5O290l/nyPQ4k8TUrw8UlFtWVtbK7316am77Fcd7+4bBt3rarazIbt641y5DQxkkFgMy667iTqKwpTnO7cWkv1K8Q4fSwkIuNVTk29uxsfVh1b77/wAa2PKD1YdW++/8aAPVh1b77/xoA9WHVvvv/GgGcZw5biMhe6uYEZku3FYTzDAyD50BSdqLBUq2uUhVnfVc256nMPka6sNLdFWUNdRB0UB88Yv+0f7TftNfV0f9uPojEl8PRLoFgIi3HuCLz3CoVYMqR7IE65q5sRKdGTruTyJflS3ff7Exs9Bn/h1zKXynILnd5/o598s+7WtFi6WbLf4sua3WxGVj2PtraDWCiNdW5PfJcLKy5RCgDwkc81ZYeU60lXjJqDX5WrO/cl2SsV1d5U9E4HiIw9oT9CN/3Db414k/zy9f3Pm8ZC9aXzJVy9Ma/Mz+zaq9Gc6ilo+x21iZAYbMDGu/yJ86hO6uJQs3HqhXrXnyHX3c9PnU/cjl/sd9Yk/E9Dy6D/5UdPoFT/c0nZlptE/pnr9VetcVb87PpOGK2HXzLasj0DmGxEXu7VEu3Lltgll2yreyq5dCxVgPCeYO/SuTEvVIsjc2LVs6BcjDdVlCPuxI89tK5iR3uGHs3D7mAYfhB/GgDNcG6q3mCVP3SCP9VAHrUe0jr/lzfisgUA5axCN7LKfcQaA7dWVI6gj50B21sJ3gUAqgCgI/ELQe06kSCjAjrI2oSm07rcgL2bwhTJ6vaKmTBQH2lKEydZKsRPQ1EEoJqOiZtVxNWtJSqSba2v0M/wBmOw74PFG4l5O58QCLaCswM5Q7jVys+0xJOu0mq3rOSzTbitl2OueKwzwvLjSSnpeXp5eZt6ueaFAFAIuXVUSxAHmYoBr1gn2EJ828I/HxfIRQEHiFlgHe64e2UCiyFAGYto2fVp1UaRETE1aCbkrAx122ykgMGA5kQfPUfwr0VcoKBqQeb3vRk7MW9ZXUk/2Z5mfrV6sOJ5YqOXbz+xTII/5Xv/1K/qz/ADVb8V/6e/2IyC/+Wd2MvrQyzMZGidpjNvFV/E1mzZFfvfX9Bk8xH/K9/wDqV/Vn+arfir/s9/sMgf8AK9/+pX9Wf5qfir/s9/sMhe4PshcRFTvVOURMETXFLE3bdt3fc4avD883LNv5fckWezLhgS6NH0SGg9JiDHx1qHiHZq3v9jL8K2+L2+5292evOZe6pPKFywOkCAAOQqFiLK1vcfhavdS9vuN//wCWuf4i8uTcqnxHl/PoT+F/9vb7nT2Xf/EXedQaeI8h+Gf9vb7lvwPBmyjW2IJDTInUFV6+6sJSzSbPQw9HkwyXuWDvH++lZykoq7Ni+7McODr3sghhKspGpMeNT0AAAPOvPlJyd2XL0DN4H0ddQw0kfWU8uUj4GQQTUCu9ZPb1X64G32hy94039mgJAM7UB2gEXbKtoyhveAaAou11z1fDNiF738kVcrbuRmCsJSCCuU8xFAVHYLt/6/du2L2H9WuoAyKXJ71TuVlVJy+GdPpCoUk9mXlTnC2ZNX7o201JQ7QCbhgE+RoGZbgfbW3iLvdi06AZQWYoILyFBWToWGUQTqy9axp1lOTilsenjOGSwtGNSUk82yV/U1dbHmCXcASSABzJigGfWZ9hS3nsvzO481BoA7tz7TZR0X9mY7/ACgF2sOqmQNepkn7x1oAu31XQ6k7KNSfh089qAqeKrfMue7FlVUhIJuZpIZi+bKFCn2QDqCc3KtKTtNEMyor0CoUAUAUBAxtl5coW1FuIYx7Z7yFzD6Mcx5GapJPoSJt27mdQc+SIOsRo3POTMx57eKJFNbgMEt4MmYHJkCtLyc2XMX92aV3+Ea0SkBmx60uUEZvDbBYlZnxFiR1EgGN4BG5Ar8aAq02JAUFQYVZJyZicozaAxMkxy086n4yBy02IzqWHhkgjwyBFuDv7U551gAGJMTKzAsauAoAwuEa7dyqYJCjlyzk6meUfOuetUcXZEpGm4f2bVdbhB6gSZ97HUjy0rllJyd2WLPCWlsxZVQtuPyYAACgD+zA2AG4A5SIhaqB+/ZzDeCNQeh/h5UBzD3pkEQw3H7COqnkfeNwQAEmwV1twOqn2T/KfMdTINAKs4gEwZVhup39/mPMUA9QEDj2H7zD3U+sh25HkfnVKibg0t7MvSnknGfZp/QwvbD0eG7bN3C3LqYm2M1plcKcyiIBEFSRpIPOvCw7xtOspcv4Hvtf9T0q/EHXpcuaWmq3uiJ6JsLjBiLl/FXb93vLQWb0+DIwKqASddXmOfnXoUsfGdfk6X19iuKwlClRU4VM0m1p2Wv2PVK9A8w4RQHnWGR7qYjB3sKVsEXVFy3ZuZmZbv5Nsy77ZpA0IGtc8ZyU2raant4nD0p0IVFVvJ5bpyWitra/Zl/2Tu4q9hcMbrtauW1a3iFe3+UdrYyBszHwzAecpkMNq3i7q55FWChNxTvbqupoUwygzEnqxLEe4nb3CpMx6gGruIVTG5OyjUn4dPPagEZXbc5B0EFj7zsPcJ99AOWrKqIUR16nzJ3J8zQETEK17L3dxraB1YsoU94FMlBIPgYaFhr0POgKXi3Z9wS1gAqd0Jgr9k8x5Rp7tB0QrtaMhoo7yXFID2ys8zI+AEb8+X7a3hVU3ZEWCtSAoAoAoAoAoAoBIfxEdAPxnT8PxoBVAcLawNT0/f5DzqspqKuwXPBuDCFvsuZrbF7em7EZWIH2CUHv+NefOTk7sujWKwIBGoO1VAi/azCNjuD0I2NAcw93MNdGBhh0I/dsR5EUBzEWZhl0Zdj79wfI/wPKgFWLwYTsQYIO6nof96gg86AL1kMII8xyIPUEag+6gGs7J7XiX6wGo+0o39467CJoBy7DIYMhlMEeY3mgF2zIB6gUAi1hkUkqoEkkwIknc+81gsNSVXmqKzd+pOZ2sO1uQFAM4YQCOjN+JJH7algdCjXz3/ZUAbu4hV03Y7KNSfh08zpQCMrtucg6DVj7zsPhPvoBy1ZVfZEdep8ydyfM0AtmAEkwBuelARoNzfS305v7+i+XPnpoQJVAMXrhJyJ7XM/VHX39BQDFnhFlbPcKn5OWMEsdWYuTmJmcxJmalO2qBmOJcGu2iSAbicmEZh9pf3j5CuqGIX/IrYrRcHRvuN/CtebDuRYDJEBW18isTzkx+E1WVaC6k2YjDXcw3BgsuZTKkoYaDzg6EcjpVqdRTRDQ7WgCgOM3xJ2HWqykoq7Bc8G4Ct1S10HyYaGTuQegAC/8AyuB1G5Zi5IbsmOVwx5l/56nmz7kWF4fhFu1dS2UZw6uxYABAUywG1kswJI39kzVG77kmhAqAMYXTMn1TI+y0x8AZX/LQEigI2J8J7wbRD/Z6/wCXU+4nfSgJNAR79oznT2gII+sPqn8YPL3E0A7ZuhhI/wDkaEEciDpFALoCp45c7m2by3BaAdC5KF1Klhm8IMhiJGYdZMxFQ2krsvTpyqTUIK7exzgXaPD4suLDljbjMCrKQGnKdQNDB+VUp1YzvlOjF4GvhGlVVr7ap/oW9aHIFAVnaPiwwuHfEFSy24LARMSAd9K1o0nVqRprq0vqQ3ZXKzsf2uXGqZt9yxzFFZgS6pllhoJjOkwCBmGta4zC+Gq8u9xF5lcuUW8zuHKLbkd3kJLsIGbPIAXWfZnSNQa5SSTasqvsiOvU+ZO5PmaAcoBNy4FBJMAUAwqFzLiFGqr16M37hy3OsZQJNAMX7pnImrH5KPrH9w5n4kALs2goge8k7k9TQDlANX72UbSToB1P8POgIeG4PbBdnGdrjZmLEtlOULlSfZTSYHMk86AXcw1tYCIodtjlEiN2+H7SBzoBV/hlp7fdsoyzPQ5vrZt82+u5k9alNp3QM9iuzN1T+TcMP0hr+0CtliJLcixX4Hhl+6CVVgA7oZQIZRipIzNqJEgwQRUvEvohYvOG9nApzXDPkDJPkW5DyGlYyk5bklnwWx3dlbednyZlzOQWOViBJAA5RtVQTqAj43QB/qMG9w2Y/dLUBIoCPiNCr9DlPuaNfgcvwmgJFAFARsP4D3fLdPdzX4cvKOhoCTQEa8hU51E/WUfSjmP0gPmNOQgB9HBAIMg6g0BXdpCgw11riZ0Rc7JAOcW/EVgkAkgEannUxjmeXuWjOUJKUXZrZnlHa3txZw9xLmDs+r3bY9oKnd3bbe1buIsEgRIIkgjSJNdtXhk6MHJW2LeKlVkubJtX739bXPSOzd7Gu7XMWbKoyqLS2iTm3YvJJOoj+A5+ZTVW7c7fI7MZ4JRisNmb6uXsjRVqeeVXalGOEv8AdiXFpig8QllEoJUhh4gNiD0q0EnJKWxKk4tSXTvqvoeTY/gHEcRZGJFm9ZxNlnayVNwNHdodnYtLFbia6nOAZFdOOoYahXisO80ba6319TsWJdehNVmrqzjol6pWRb+i/jLvjGF/GtiLl2zCqwVSndHMQbalsp8RkNlOmza5dK950lKFHLFbu+7fY5pU6cI3U8zfRJ6LzvbX0v6nq9cBmIvXQok/1J6AczQDVu0WId9x7K7hfM9W8+Ww5kgSKAZv3ohV1Y7D9pPkKA7Ys5R1J1JO5PX/AHtQDtAN37oUSdeQA3J5AedAIsWjOZ9WPyUfVH7zzPwAAduOFBJ0AEmgGsMh1dh4m5fVA2X+PmTyigH6AKAZwvsn7T/97UA9QDGD0DDo7/6mLD8CKAfoBLoCCDsRB+NAN4NyUEmSNCepU5SfmDQDlxAQQdQQQfjQDeFclYPtLofMjn8RB+NAPUA1iLWYbwRqp6EbH9xHMEjnQBh7uYTEEaEdCNx/XmIPOgHaAiuO7JYewdWH1Sd3H7x8d5kBzFrmtsN5U/HSiAq2oygACI2jTXlFHqDLcE7BWMLivWbVy7Az93ZLDu7Xee0qiJCbQvKOcCOh4mTpcqy3vfqRbW5ra5yRrErKMOoI+YoBdtpAPUCgKfCdk8FbxLYy3h0W+0y4ndvaYLOUMZMsBJk661rz6nL5V/h3sRZXuWGN4hbtFFdhnuMVtrzdgpYqPgCelZEi7NkznfVvwXyH7zufIQAA/QETGcQS26WiR3t3N3aTBfIAWM8gAQSf2nSgHcPZyySZY+0evQAclHIftJJID1ARuIY63Ytm7ecIgKgsdpdgqj4sQPjQHbFsk5335D6o/mPM/AdSBIoCBYxK3nYIZW05VtD/AGiwY15LoffGuhoCfQBQBQDOF9k/af8A72oB6gIOBxStcvoJzI65pVgPFaQiGIhtOhMUBOoAoCPZ0d16ww+IykfNZ/zUBIoCDiMUtq7bDEjvzkXRjLqrONQIEoramPYAoCdQBQEDieKTDq2Ic5baj8oddANngdNj5HyFAT6AKAr8ViUw4zXGC2SQJP0GchVH2SSAOhPT2QJ6rAA6UB2gCgKztHh3uYdktubbkrDifDLDXTWokm00jbD1I06sZzV0nqu5kLd5+EP3mIxD4jD3Sq3T4icM30XylmJRiSCRrou9Z06Uqabk20duOxdPGzgqdNQe2ltb7dFY0/A+1GHxdx7eHYvkUMWyso8RIjxAGdOnP31FOtGo2omeL4biMJBSrK121a6b09CRdN2LuTKSobJ1JjMAeg1A93nXR8NvM8tczP0y2+dyuwXbnA3LHf8AfqkA57bkC6jLoyNbmcwII0kHcEjWspTjHdnbRwtas/6cW/RGkq5zmfx3GrVm0+a9bW6puZVZ0UsQxZUg7ZhA+NVlOMXqzelha9WN6cG15JlhwXjNnFWVxFlpRgdxBUroysOTAyCKtYwDj7OMNeNsxcFtih3hgCV098VMbXV9gzD4ftDjMHiRc4iW9TuqFznuos3JGVmy6qh1BOoEg6a0rY3A1JqGHlr6PX5vcRhO12bXCcfw126LNq/buOyM4CMH8KlQSSJA1YR116GrOlNRzNaEXQrtBeZMPduIJZFLqNNSnijWBrEakb1WOrs3YtFXa0uY2x26tWb6NiLxW1e8JBKFLL6Q0gnKjagw9xR4TK+KkpRzZE07dVfX6pHZiMDUpQ5ji0uztp9P3SNtguLWL0dzdt3AQSCjq4IUgHUEjc1MoSjo1Y47aXG+P953Dm0wVxBViJAMjUjmKwr1OXSlPsm/oi9HJzI51dXV15GRw3aN8DiFtcQxXeJeHhc21RbTiN2H0WmJ2BC7TNebw3HyxOZyVl0/nQ78byamV4ell6bt37fM03AuI22ZrQxKX3zXLkplhUe4SinKSJAIE84J0r1I1Iydkzkq4WtShnqRaV7aqxK41iltWjdcwtsqzEAmFBGYwPKa1hFykordnLJqKuzH8M7f2xjRYv37RTEaWMqsptsG8KXZJ1dWSDoJUjoT04nDOlZWf87FKVRTV0zfTXIakHjWLWzb71yQqMpYgToTB0+NaUqcqk1CO7KTmoRcnsjLYbtXhjj7PfAJcuI9qy2fMFJdS1t4jKz5bZEgwVYSM0HKLb6HbicK6Nne69Lb6+5t5qTlKHtvi7tnCm7ZbK6vbEwDo7hDodNA0/CujCQjOtGM9mYYmUo0m47mN7E9vyMRew2PvaFwbN1wqqJBJtswAjaVJ31E7A68RpQo1LLRMrgJVK8LLV+7PQ8Bxezed0s3FuG2FLZSGAz5o1Gk+E158Zxk7JnoVsLWoxUqkWr3tfTb/wClP6QcfdsYXvrLZWW4gmAdLhybEEbsKirJqDaOKvJxptx3M72L7YPbdsPxK+CbjZrF1sirBUE2WYAQ4EMM2+YgExWWHrqpTcn0drm9GlUlCHVyV0lq/obvh/FbN4utm4r93AYqQwBaYEjQ7VtGcZbM2rYarRSdSLV9r6EPthiXtYS7dtmGtgMDAOikTodNprooKLqRU9r6+hyzzZXkV309THcK7f2LOL7jEYt3tXVXLcu2xbW1cA8QLwBlcEHopU661zwnUnOSnGK10UZKWhvLC1aVOMpqVn1aaNzgOOYe9ca1ZvJcZVDNkYMAGJA1Gk6be7rW8qU4pSkrJmKmm7IsazLEPjOHFyxdtnZ7bKfcQQatCWWSkujIexluKejXC3wS9y8GK5cysg+I8Jr0XxWs6bpNLK/X/JXIr3JPZtsal3ub2FtW7alg163lAvQIRwoMqTzB1H7eeVLDRo54S+J9Lbd/U0lVqTfxNu3d3NLZEM48wR8VA/aDXIQeO+k7sfct4z1uxbZ7eI/tAik5LigDMQNg4j4g9RXHjKblG6PpP9OY2NGq6c2kn3PWuA3XbDWWuKVc2kLAgghsozAg+c11QbcU2eDiIRhWnGLuk2k/K5ku0HYQ4vEXrnfC2GK/QLGQi6+0OUCuethuZK97Hs8N454OkoZMzTfW2/yZSPgsfwZGs4aMTYvFmDdy82nIVSMoYgA7iec/GtR1KUEo6mmGjgeI4qc639O9nbMrPvq0v5c9JwjG5hlNxSrPaGdSIILJ4gR1kmuuLuk2eBWio1JRi7pN2ZiMP6Nu8yPfxAebDWri92TnDqdc5aQQxzbHat+IVFiaKpQWVppp9reWm5lS+B3KfsRw98DjkwxwL94rFGxM3WR7ZUnvEBGVJIWdTEEVCp16kM863wx2hZLXbV7u3oG4p2SPVsfazWnXqjD5g1kiTJcU7GXMRYTD+sxZKgOro91nHXvDcHjI+mVYg+zA0raVSM25TWvS2iXysa8yyyx26938+ny+dyH2ZwOJt4mz3wzm2Hsu+R10Kz3gY5s4cohnwgQBJKwMo3UWpPzStu/N36LY6KtSnOn8MdVu29v/AFjZLXruzbcTtlrNwDQlGj5aVSUVJOL2ehxp2dzE8V7B4nEoy3scpzLBHq6kAnmDmBHLUAbV5lLhVOnJSi7W9f8AJ7U+I4NwcI0N+ud39duhL7L4oWry4b1R7d0yt1kshbZyKfygce0jECPtctq83AYDFUMe5TleFmlvs9UZ4iNSthudUqp22Tld+lvc0vH8J32GvWj9O06+7MpE19Pr0PKg0pJtXV9u557xD0Rtd8RxYV4BUiyTlZfZIbOCIMcqwUK2bM6jfrd/ue5W4rhZ0XRWHSXRqya81aP7h2FxPFP+IC3j2uuEt3bZJt5U9pGDyFAackBv0vM11TxVOSVKNOz3bPPlw9Qw/iOdF3taPVd769D0DtJgzewt60DBe2wBPInY/AxVLyX5XZ9zkpyjGac1dJq67rqvmYPiPoruXfH64FuDKykWdVa3GQ588mCByqI1MTZRlVbiuj1R6tXHYKUZKOGScv8AknquztawvsDjuItjSmO75stp0OZMqAhlIIIABmDDcwRXXicdh6tqdGjk6t3v8l5fyxxS4byaHiHXUr2Sit13vrujb9psEb2GuWwQCwEE7AgggnyrGjPJUUuzOGpHPBx7mKxXoszpiJxClrqpk/Jkd29rVWzZjI3BEbGrcSq+LcGllyt+d09LdCvD4ywksyd9n81qiD6JsLiLOKvW7tm5bBt+LMpADIwgTsdC0RvyrycJCUKjTR9r/qDE0MVhKdWEle+19dVrp5NI9A7V8O9Ywz2QQCxSCdgQ6kE/EV3SjmTR8ZUjmi0YDivomvXFMY0EjKyI1nQMm0PnJVTJ2HPauaOFS6+vmdHDqzwjvLW1mulmne/7NeYv0RYe/Zv37d2zcthkUkshADI0BZPOGb5Vlg4yhOUWj6n/AFHiKGJw9KrCSb7X11Xb5HonHsL3uGvWvr23X3ZlImu9q6sfKUqjpzjNdGn9DzrifohN9SGxYBI5WSQCNjOceXKuSnhXCSkpe33PosVx+nXoSoSpaPrm289iu9FfBsRhOINbu2rg/J3LbtlbJoQwYNABUlRB/SrsqY+vWkqU0rLsv3OCfDsDTwXiKU/jbWja07pJW9+x7LQ8kTcWQR1FActAhQDvAn5UAugGlXxMeRA/Cf6UA7QBQDSL4mPWPwmgHaAKAawywoB5CPlQDtAcYaUAjDghVB3AH4CgHIoBLiQR5UByyPCAeg/ZQC6ARdWVI6gj50B23sJ3gUAqgG8Qkqw6gj5igFrtQEPieJZAuWBJiSjuBAJ9ldSSRA9/MwCBXYzjDw6nDvASQ0kgyRl0CltQZ0B1BG4NAScNxK4UuM9uCikwM0sVEmBG2oAM0A5w7GOxKuAYiHAZQ8j6KmToQwOvIHnoBXX+MXYg4ZzmmAoEhRDBtTqSCIUa+B+fhoCXheMO05rDLFpniZkqxAUQIMgBgZ1nQaGAEvxl8zKMO5gAySRMqXjbQwAOepjzoBPEOLOHNtbDOs5SRI1YaGSAIgNsTus5QZoDmI4rdUWYtnxLmZQpZgJQADVYbKWJ0MZemtAIHHrpE+q3B4Qx1Vv7zLAg6+GWB/brQF8p0E/x/GgO0AUAUAUAUAUAUAUAUAUAUAUAUAUAUAUAUAUAUAUAUAUAUAUAUAUAUAUAUAUAUAUAU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701980" y="4355484"/>
            <a:ext cx="2360664" cy="1511916"/>
            <a:chOff x="106057187" y="107082741"/>
            <a:chExt cx="8392885" cy="6302994"/>
          </a:xfrm>
        </p:grpSpPr>
        <p:pic>
          <p:nvPicPr>
            <p:cNvPr id="4110" name="Picture 14" descr="slide_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57187" y="107091071"/>
              <a:ext cx="8392885" cy="629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106059510" y="107082741"/>
              <a:ext cx="8381998" cy="1001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Prüm Network</a:t>
              </a:r>
              <a:endParaRPr lang="en-US" alt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9" descr="Image result for pawel kotwic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AutoShape 21" descr="Image result for pawel kotwic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AutoShape 23" descr="Image result for pawel kotwic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47" y="1761189"/>
            <a:ext cx="1733186" cy="16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709" y="3856600"/>
            <a:ext cx="2004292" cy="18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76200"/>
            <a:ext cx="88392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3rd Place Case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2011-2015 European Serial Murders  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Hit </a:t>
            </a:r>
            <a:r>
              <a:rPr lang="en-US" sz="2800" dirty="0">
                <a:solidFill>
                  <a:prstClr val="black"/>
                </a:solidFill>
              </a:rPr>
              <a:t>occurred </a:t>
            </a:r>
            <a:r>
              <a:rPr lang="en-US" sz="2800" dirty="0" smtClean="0">
                <a:solidFill>
                  <a:prstClr val="black"/>
                </a:solidFill>
              </a:rPr>
              <a:t>late 2015 </a:t>
            </a:r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17" name="Bent Arrow 16"/>
          <p:cNvSpPr/>
          <p:nvPr/>
        </p:nvSpPr>
        <p:spPr>
          <a:xfrm rot="5400000">
            <a:off x="2194649" y="2575651"/>
            <a:ext cx="2011502" cy="1371600"/>
          </a:xfrm>
          <a:prstGeom prst="ben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5400000">
            <a:off x="6514249" y="2326843"/>
            <a:ext cx="1598308" cy="1215606"/>
          </a:xfrm>
          <a:prstGeom prst="bentArrow">
            <a:avLst>
              <a:gd name="adj1" fmla="val 25000"/>
              <a:gd name="adj2" fmla="val 24375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5400000" flipH="1">
            <a:off x="4970132" y="4125952"/>
            <a:ext cx="1542845" cy="1166090"/>
          </a:xfrm>
          <a:prstGeom prst="ben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1066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TOP TWO FINALISTS</a:t>
            </a:r>
            <a:endParaRPr lang="en-US" sz="6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754880" y="1981200"/>
            <a:ext cx="3779520" cy="3249951"/>
            <a:chOff x="4754880" y="1981200"/>
            <a:chExt cx="3779520" cy="3249951"/>
          </a:xfrm>
        </p:grpSpPr>
        <p:sp>
          <p:nvSpPr>
            <p:cNvPr id="4" name="TextBox 3"/>
            <p:cNvSpPr txBox="1"/>
            <p:nvPr/>
          </p:nvSpPr>
          <p:spPr>
            <a:xfrm>
              <a:off x="6019800" y="1981200"/>
              <a:ext cx="1447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Italy</a:t>
              </a:r>
            </a:p>
            <a:p>
              <a:endParaRPr lang="en-US" dirty="0"/>
            </a:p>
          </p:txBody>
        </p:sp>
        <p:pic>
          <p:nvPicPr>
            <p:cNvPr id="2050" name="Picture 2" descr="C:\Users\hjones\AppData\Local\Microsoft\Windows\INetCache\IE\ZDYJ7AVS\Flag-of-Italy-Wallpaper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80" y="2868951"/>
              <a:ext cx="377952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04800" y="1981200"/>
            <a:ext cx="3756911" cy="3276600"/>
            <a:chOff x="304800" y="1981200"/>
            <a:chExt cx="3756911" cy="3276600"/>
          </a:xfrm>
        </p:grpSpPr>
        <p:sp>
          <p:nvSpPr>
            <p:cNvPr id="9" name="TextBox 8"/>
            <p:cNvSpPr txBox="1"/>
            <p:nvPr/>
          </p:nvSpPr>
          <p:spPr>
            <a:xfrm>
              <a:off x="1459355" y="1981200"/>
              <a:ext cx="1447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China</a:t>
              </a:r>
            </a:p>
            <a:p>
              <a:endParaRPr lang="en-US" dirty="0"/>
            </a:p>
          </p:txBody>
        </p:sp>
        <p:pic>
          <p:nvPicPr>
            <p:cNvPr id="7" name="Picture 2" descr="C:\Users\hjones\AppData\Local\Microsoft\Windows\INetCache\IE\ZDYJ7AVS\flag[1]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868951"/>
              <a:ext cx="3756911" cy="2388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67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-1.85185E-6 L 0.5112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344 0.00763 L -0.4698 0.015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THE WINNER</a:t>
            </a:r>
            <a:endParaRPr lang="en-US" sz="4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295401"/>
            <a:ext cx="7620000" cy="5257801"/>
            <a:chOff x="4754880" y="1981200"/>
            <a:chExt cx="3779520" cy="3249951"/>
          </a:xfrm>
        </p:grpSpPr>
        <p:sp>
          <p:nvSpPr>
            <p:cNvPr id="6" name="TextBox 5"/>
            <p:cNvSpPr txBox="1"/>
            <p:nvPr/>
          </p:nvSpPr>
          <p:spPr>
            <a:xfrm>
              <a:off x="5920740" y="1981200"/>
              <a:ext cx="1447800" cy="123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prstClr val="black"/>
                  </a:solidFill>
                  <a:latin typeface="Copperplate Gothic Bold" panose="020E0705020206020404" pitchFamily="34" charset="0"/>
                </a:rPr>
                <a:t>I</a:t>
              </a:r>
              <a:r>
                <a:rPr lang="en-US" sz="8000" dirty="0" smtClean="0">
                  <a:solidFill>
                    <a:prstClr val="black"/>
                  </a:solidFill>
                  <a:latin typeface="Copperplate Gothic Bold" panose="020E0705020206020404" pitchFamily="34" charset="0"/>
                </a:rPr>
                <a:t>taly</a:t>
              </a:r>
            </a:p>
            <a:p>
              <a:endParaRPr lang="en-US" sz="4400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2" descr="C:\Users\hjones\AppData\Local\Microsoft\Windows\INetCache\IE\ZDYJ7AVS\Flag-of-Italy-Wallpaper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80" y="2868951"/>
              <a:ext cx="377952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09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819401"/>
            <a:ext cx="4038600" cy="3962399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Ten  young women and one child murdered between 1988 – 2002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Killer </a:t>
            </a:r>
            <a:r>
              <a:rPr lang="en-US" sz="2000" dirty="0"/>
              <a:t>targeted women wearing </a:t>
            </a:r>
            <a:r>
              <a:rPr lang="en-US" sz="2000" dirty="0" smtClean="0"/>
              <a:t>red</a:t>
            </a:r>
          </a:p>
          <a:p>
            <a:pPr lvl="1"/>
            <a:endParaRPr lang="en-US" sz="2000" dirty="0"/>
          </a:p>
          <a:p>
            <a:pPr lvl="1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000" dirty="0">
                <a:solidFill>
                  <a:prstClr val="black">
                    <a:lumMod val="85000"/>
                  </a:prstClr>
                </a:solidFill>
              </a:rPr>
              <a:t>Killer mutilated victims’ reproductive organs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Called the “Chinese Jack the Ripper” by authorities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500" dirty="0" smtClean="0"/>
          </a:p>
          <a:p>
            <a:endParaRPr lang="en-US" sz="600" dirty="0"/>
          </a:p>
          <a:p>
            <a:pPr marL="0" indent="0">
              <a:buNone/>
            </a:pPr>
            <a:r>
              <a:rPr lang="en-US" sz="600" dirty="0" smtClean="0"/>
              <a:t>  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b="1" dirty="0">
                <a:solidFill>
                  <a:prstClr val="black"/>
                </a:solidFill>
              </a:rPr>
              <a:t/>
            </a:r>
            <a:br>
              <a:rPr lang="en-US" sz="2500" b="1" dirty="0">
                <a:solidFill>
                  <a:prstClr val="black"/>
                </a:solidFill>
              </a:rPr>
            </a:br>
            <a:r>
              <a:rPr lang="en-US" sz="2500" b="1" dirty="0" smtClean="0">
                <a:solidFill>
                  <a:prstClr val="black"/>
                </a:solidFill>
              </a:rPr>
              <a:t>1988-2002 </a:t>
            </a:r>
            <a:r>
              <a:rPr lang="en-US" sz="2500" dirty="0" smtClean="0">
                <a:solidFill>
                  <a:prstClr val="black"/>
                </a:solidFill>
              </a:rPr>
              <a:t>Serial Murders</a:t>
            </a:r>
            <a:r>
              <a:rPr lang="en-US" sz="2500" dirty="0">
                <a:solidFill>
                  <a:prstClr val="black"/>
                </a:solidFill>
              </a:rPr>
              <a:t/>
            </a:r>
            <a:br>
              <a:rPr lang="en-US" sz="2500" dirty="0">
                <a:solidFill>
                  <a:prstClr val="black"/>
                </a:solidFill>
              </a:rPr>
            </a:br>
            <a:r>
              <a:rPr lang="en-US" sz="2500" dirty="0" smtClean="0">
                <a:solidFill>
                  <a:prstClr val="black"/>
                </a:solidFill>
              </a:rPr>
              <a:t>Baiyin, China –  Suspect arrested August 2016  </a:t>
            </a:r>
            <a:r>
              <a:rPr lang="en-US" sz="2500" dirty="0">
                <a:solidFill>
                  <a:prstClr val="black"/>
                </a:solidFill>
              </a:rPr>
              <a:t/>
            </a:r>
            <a:br>
              <a:rPr lang="en-US" sz="2500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5122" name="Picture 2" descr="C:\Users\hjones\Desktop\Chinese-Ripper-1024x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06" y="1752600"/>
            <a:ext cx="4766694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jones\Desktop\3583-baiyin-locator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13" y="3886200"/>
            <a:ext cx="4475479" cy="2612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88392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2nd Place Case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7052846"/>
              </p:ext>
            </p:extLst>
          </p:nvPr>
        </p:nvGraphicFramePr>
        <p:xfrm>
          <a:off x="-238125" y="12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7400" y="76200"/>
            <a:ext cx="2819400" cy="662940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Aggressive use </a:t>
            </a:r>
            <a:br>
              <a:rPr lang="en-US" sz="4000" dirty="0" smtClean="0"/>
            </a:br>
            <a:r>
              <a:rPr lang="en-US" sz="4000" dirty="0" smtClean="0"/>
              <a:t>of Y-STRs cracks the case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b="1" dirty="0" smtClean="0"/>
              <a:t>Full Y-STR </a:t>
            </a:r>
            <a:r>
              <a:rPr lang="en-US" sz="2400" dirty="0" smtClean="0"/>
              <a:t>profiles collected from many criminal offenders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Pedigree trees </a:t>
            </a:r>
            <a:r>
              <a:rPr lang="en-US" sz="2400" dirty="0" smtClean="0"/>
              <a:t>created from multiple cities by collecting one sample from each male lineage </a:t>
            </a:r>
            <a:br>
              <a:rPr lang="en-US" sz="2400" dirty="0" smtClean="0"/>
            </a:b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800600"/>
            <a:ext cx="4267200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00000"/>
              <a:buBlip>
                <a:blip r:embed="rId8"/>
              </a:buBlip>
            </a:pPr>
            <a:r>
              <a:rPr lang="en-US" sz="2000" dirty="0" smtClean="0"/>
              <a:t>“Without collecting the full panel of Y-STRs from relative, this case may not have been solved”</a:t>
            </a:r>
          </a:p>
          <a:p>
            <a:pPr marL="285750" indent="-285750">
              <a:buClr>
                <a:schemeClr val="tx2"/>
              </a:buClr>
              <a:buSzPct val="100000"/>
              <a:buBlip>
                <a:blip r:embed="rId8"/>
              </a:buBlip>
            </a:pPr>
            <a:r>
              <a:rPr lang="en-US" sz="2000" dirty="0" smtClean="0"/>
              <a:t>Authorities say full YSTR panels are the key to familial hit in these cases</a:t>
            </a:r>
          </a:p>
          <a:p>
            <a:pPr>
              <a:buClr>
                <a:schemeClr val="tx2"/>
              </a:buClr>
              <a:buSzPct val="100000"/>
            </a:pPr>
            <a:endParaRPr lang="en-US" sz="2000" dirty="0" smtClean="0"/>
          </a:p>
        </p:txBody>
      </p:sp>
      <p:pic>
        <p:nvPicPr>
          <p:cNvPr id="6146" name="Picture 2" descr="C:\Users\hjones\Desktop\_90961367_mediaitem9096136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1"/>
          <a:stretch/>
        </p:blipFill>
        <p:spPr bwMode="auto">
          <a:xfrm>
            <a:off x="533400" y="1856379"/>
            <a:ext cx="2287044" cy="2182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822" y="4138136"/>
            <a:ext cx="430477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  <a:buSzPct val="100000"/>
            </a:pPr>
            <a:r>
              <a:rPr lang="en-US" sz="1400" dirty="0" smtClean="0"/>
              <a:t>Gau Chengyong</a:t>
            </a:r>
          </a:p>
          <a:p>
            <a:pPr algn="ctr">
              <a:buClr>
                <a:schemeClr val="tx2"/>
              </a:buClr>
              <a:buSzPct val="100000"/>
            </a:pPr>
            <a:r>
              <a:rPr lang="en-US" sz="1400" dirty="0" smtClean="0"/>
              <a:t>Arrested August 2016</a:t>
            </a:r>
            <a:r>
              <a:rPr lang="en-US" sz="1400" dirty="0"/>
              <a:t> </a:t>
            </a:r>
            <a:r>
              <a:rPr lang="en-US" sz="1400" dirty="0" smtClean="0"/>
              <a:t>– Confessed to crimes</a:t>
            </a:r>
          </a:p>
        </p:txBody>
      </p:sp>
    </p:spTree>
    <p:extLst>
      <p:ext uri="{BB962C8B-B14F-4D97-AF65-F5344CB8AC3E}">
        <p14:creationId xmlns:p14="http://schemas.microsoft.com/office/powerpoint/2010/main" val="35369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5DDDFC-9D1B-4766-8703-E1E0BD15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25DDDFC-9D1B-4766-8703-E1E0BD15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F0C482-C338-42C9-8586-E9C4F6A6B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DF0C482-C338-42C9-8586-E9C4F6A6B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F0D610-FBB7-4C1E-8D0B-D27938D90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2F0D610-FBB7-4C1E-8D0B-D27938D90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DC4815-DC91-4820-96D2-31D055009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BDC4815-DC91-4820-96D2-31D055009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37256C-0633-496F-9BA9-BE074C92E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337256C-0633-496F-9BA9-BE074C92E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4" grpId="0" uiExpand="1" build="p" animBg="1" autoUpdateAnimBg="0"/>
      <p:bldP spid="6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1168"/>
            <a:ext cx="8382000" cy="1219200"/>
          </a:xfrm>
        </p:spPr>
        <p:txBody>
          <a:bodyPr>
            <a:normAutofit/>
          </a:bodyPr>
          <a:lstStyle/>
          <a:p>
            <a:pPr algn="ctr"/>
            <a:r>
              <a:rPr lang="en-US" sz="2300" dirty="0" smtClean="0">
                <a:solidFill>
                  <a:prstClr val="black"/>
                </a:solidFill>
              </a:rPr>
              <a:t>2010 Murder of Yara Gambirasio </a:t>
            </a:r>
            <a:br>
              <a:rPr lang="en-US" sz="2300" dirty="0" smtClean="0">
                <a:solidFill>
                  <a:prstClr val="black"/>
                </a:solidFill>
              </a:rPr>
            </a:br>
            <a:r>
              <a:rPr lang="en-US" sz="2300" dirty="0" smtClean="0">
                <a:solidFill>
                  <a:prstClr val="black"/>
                </a:solidFill>
              </a:rPr>
              <a:t>Brembate di Sopra, Italy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88392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HIT OF THE YEAR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hjones\Desktop\Logo_della_Polizia_Scientif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3" y="2438400"/>
            <a:ext cx="3781427" cy="3760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jones\Desktop\caserma-carabinieri-stem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2971800" cy="3760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jones\Desktop\dna-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1570" y="2579370"/>
            <a:ext cx="5334000" cy="27660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8858459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DNA Databases </a:t>
            </a:r>
            <a:r>
              <a:rPr lang="en-US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Powering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Criminal Investigations Globally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5828" y="1295400"/>
            <a:ext cx="5279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OVER 85 MILLION</a:t>
            </a:r>
            <a:endParaRPr lang="en-US" sz="5400" b="1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2138932"/>
            <a:ext cx="3228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reference samples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9601" y="2895600"/>
            <a:ext cx="4358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en-US" sz="54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5 COUNTRIES</a:t>
            </a:r>
            <a:endParaRPr lang="en-US" sz="5400" b="1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9601" y="5140765"/>
            <a:ext cx="4107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70% HIT RATE</a:t>
            </a:r>
            <a:endParaRPr lang="en-US" sz="5400" b="1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3785298"/>
            <a:ext cx="495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ith national DNA database programs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968425"/>
            <a:ext cx="4857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</a:t>
            </a:r>
            <a:r>
              <a:rPr lang="en-US" sz="3200" dirty="0" smtClean="0"/>
              <a:t>ossible for robust systems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38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88392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Brembate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Sopra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Italy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Users\hjones\Desktop\italy-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0023"/>
            <a:ext cx="4388402" cy="5305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jones\Desktop\Screenshot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4905375" cy="338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jones\Desktop\250px-Brembatesop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48433"/>
            <a:ext cx="4343401" cy="2901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28600"/>
            <a:ext cx="88392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Brembate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Sopra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Italy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hjones\Desktop\visit-Berga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514715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752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Brembate</a:t>
            </a:r>
            <a:r>
              <a:rPr lang="en-US" sz="2400" dirty="0" smtClean="0"/>
              <a:t> di </a:t>
            </a:r>
            <a:r>
              <a:rPr lang="en-US" sz="2400" dirty="0" err="1" smtClean="0"/>
              <a:t>Sopra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96352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Bergamo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95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jones\Desktop\yara-ma-l-e2-80-99inchiesta-si-blocca-nel-cantiere-fantasma-490x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6" y="1371600"/>
            <a:ext cx="8361734" cy="4812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88392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Yara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Gambirasio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4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88392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Yara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Missing – 26 November, 2010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hjones\Desktop\mis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27662"/>
            <a:ext cx="4953000" cy="59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8392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Yara’s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body found 26 February, 2011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C:\Users\hjones\Desktop\23a647e6-a830-449b-bcfa-75a30e3292ac-2060x15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077200" cy="5313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8392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Evidence at the Crime Scene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79609885"/>
              </p:ext>
            </p:extLst>
          </p:nvPr>
        </p:nvGraphicFramePr>
        <p:xfrm>
          <a:off x="1066800" y="1981200"/>
          <a:ext cx="6553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6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839200" cy="13849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Largest mass screen ever conducted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(Spring 2011 – Summer 2012)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15,000 samples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949307"/>
              </p:ext>
            </p:extLst>
          </p:nvPr>
        </p:nvGraphicFramePr>
        <p:xfrm>
          <a:off x="1066800" y="1981200"/>
          <a:ext cx="6553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6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jones\Desktop\Italy_2009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11" y="5689025"/>
            <a:ext cx="1226001" cy="10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850"/>
            <a:ext cx="8839200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42180" y="5715000"/>
            <a:ext cx="244922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Died in 1999</a:t>
            </a:r>
          </a:p>
          <a:p>
            <a:pPr algn="ctr"/>
            <a:r>
              <a:rPr lang="en-US" sz="2000" b="1" dirty="0" smtClean="0"/>
              <a:t>No DNA readily available</a:t>
            </a:r>
            <a:endParaRPr lang="en-US" sz="20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451420" y="4419600"/>
            <a:ext cx="3255184" cy="1197534"/>
            <a:chOff x="4451420" y="4483783"/>
            <a:chExt cx="3255184" cy="1197534"/>
          </a:xfrm>
        </p:grpSpPr>
        <p:sp>
          <p:nvSpPr>
            <p:cNvPr id="18" name="Down Arrow Callout 17"/>
            <p:cNvSpPr/>
            <p:nvPr/>
          </p:nvSpPr>
          <p:spPr>
            <a:xfrm>
              <a:off x="4451420" y="4483783"/>
              <a:ext cx="3255184" cy="1197534"/>
            </a:xfrm>
            <a:prstGeom prst="downArrowCallout">
              <a:avLst>
                <a:gd name="adj1" fmla="val 19857"/>
                <a:gd name="adj2" fmla="val 23714"/>
                <a:gd name="adj3" fmla="val 17286"/>
                <a:gd name="adj4" fmla="val 6497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587912" y="4626690"/>
              <a:ext cx="2971800" cy="304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Giuseppe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64352" y="990600"/>
            <a:ext cx="1793848" cy="1525205"/>
            <a:chOff x="6664352" y="990600"/>
            <a:chExt cx="1793848" cy="1525205"/>
          </a:xfrm>
        </p:grpSpPr>
        <p:sp>
          <p:nvSpPr>
            <p:cNvPr id="8" name="Down Arrow Callout 7"/>
            <p:cNvSpPr/>
            <p:nvPr/>
          </p:nvSpPr>
          <p:spPr>
            <a:xfrm>
              <a:off x="6664352" y="990600"/>
              <a:ext cx="1793848" cy="1525205"/>
            </a:xfrm>
            <a:prstGeom prst="downArrowCallout">
              <a:avLst>
                <a:gd name="adj1" fmla="val 15510"/>
                <a:gd name="adj2" fmla="val 18320"/>
                <a:gd name="adj3" fmla="val 19012"/>
                <a:gd name="adj4" fmla="val 6497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0" y="1295400"/>
              <a:ext cx="1371600" cy="4001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NO MATCH</a:t>
              </a:r>
              <a:endParaRPr lang="en-US" sz="20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5173" y="951580"/>
            <a:ext cx="3619037" cy="1153770"/>
            <a:chOff x="265173" y="951580"/>
            <a:chExt cx="3619037" cy="1153770"/>
          </a:xfrm>
        </p:grpSpPr>
        <p:sp>
          <p:nvSpPr>
            <p:cNvPr id="12" name="Right Arrow Callout 11"/>
            <p:cNvSpPr/>
            <p:nvPr/>
          </p:nvSpPr>
          <p:spPr>
            <a:xfrm>
              <a:off x="357296" y="951580"/>
              <a:ext cx="3526914" cy="115377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3889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5173" y="990600"/>
              <a:ext cx="271546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Familial match to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Young </a:t>
              </a:r>
              <a:r>
                <a:rPr lang="en-US" sz="2000" dirty="0">
                  <a:solidFill>
                    <a:schemeClr val="bg1"/>
                  </a:solidFill>
                </a:rPr>
                <a:t>Man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from </a:t>
              </a:r>
              <a:r>
                <a:rPr lang="en-US" sz="2000" dirty="0">
                  <a:solidFill>
                    <a:schemeClr val="bg1"/>
                  </a:solidFill>
                </a:rPr>
                <a:t>mass screening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54511" y="951580"/>
            <a:ext cx="2269239" cy="1118310"/>
            <a:chOff x="4054511" y="951580"/>
            <a:chExt cx="2269239" cy="1118310"/>
          </a:xfrm>
        </p:grpSpPr>
        <p:sp>
          <p:nvSpPr>
            <p:cNvPr id="33" name="Right Arrow Callout 32"/>
            <p:cNvSpPr/>
            <p:nvPr/>
          </p:nvSpPr>
          <p:spPr>
            <a:xfrm>
              <a:off x="4054511" y="951580"/>
              <a:ext cx="2269239" cy="1118310"/>
            </a:xfrm>
            <a:prstGeom prst="right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6701" y="1295400"/>
              <a:ext cx="1078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Father?</a:t>
              </a:r>
              <a:endParaRPr lang="en-US" sz="2000" dirty="0"/>
            </a:p>
          </p:txBody>
        </p:sp>
      </p:grpSp>
      <p:sp>
        <p:nvSpPr>
          <p:cNvPr id="15" name="Left Arrow Callout 14"/>
          <p:cNvSpPr/>
          <p:nvPr/>
        </p:nvSpPr>
        <p:spPr>
          <a:xfrm>
            <a:off x="2732158" y="2692063"/>
            <a:ext cx="5889538" cy="1107939"/>
          </a:xfrm>
          <a:prstGeom prst="leftArrowCallout">
            <a:avLst>
              <a:gd name="adj1" fmla="val 27960"/>
              <a:gd name="adj2" fmla="val 25000"/>
              <a:gd name="adj3" fmla="val 25000"/>
              <a:gd name="adj4" fmla="val 816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451420" y="326493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857018" y="326493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262616" y="326493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668214" y="326493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073812" y="326493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479410" y="326493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885008" y="326493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290606" y="326493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7696200" y="326493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54512" y="2785676"/>
            <a:ext cx="43434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9 living siblings of Young </a:t>
            </a:r>
            <a:r>
              <a:rPr lang="en-US" sz="2000" dirty="0"/>
              <a:t>M</a:t>
            </a:r>
            <a:r>
              <a:rPr lang="en-US" sz="2000" dirty="0" smtClean="0"/>
              <a:t>an’s father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8136" y="2561794"/>
            <a:ext cx="1793848" cy="1525205"/>
            <a:chOff x="438136" y="2561794"/>
            <a:chExt cx="1793848" cy="1525205"/>
          </a:xfrm>
        </p:grpSpPr>
        <p:sp>
          <p:nvSpPr>
            <p:cNvPr id="37" name="Down Arrow Callout 36"/>
            <p:cNvSpPr/>
            <p:nvPr/>
          </p:nvSpPr>
          <p:spPr>
            <a:xfrm>
              <a:off x="438136" y="2561794"/>
              <a:ext cx="1793848" cy="1525205"/>
            </a:xfrm>
            <a:prstGeom prst="downArrowCallout">
              <a:avLst>
                <a:gd name="adj1" fmla="val 15510"/>
                <a:gd name="adj2" fmla="val 18320"/>
                <a:gd name="adj3" fmla="val 19012"/>
                <a:gd name="adj4" fmla="val 6497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00" y="2876490"/>
              <a:ext cx="1371600" cy="4001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NO MATCH</a:t>
              </a:r>
              <a:endParaRPr lang="en-US" sz="20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8136" y="4191000"/>
            <a:ext cx="3880670" cy="1291278"/>
            <a:chOff x="438136" y="4191000"/>
            <a:chExt cx="3880670" cy="1291278"/>
          </a:xfrm>
        </p:grpSpPr>
        <p:sp>
          <p:nvSpPr>
            <p:cNvPr id="17" name="Right Arrow Callout 16"/>
            <p:cNvSpPr/>
            <p:nvPr/>
          </p:nvSpPr>
          <p:spPr>
            <a:xfrm>
              <a:off x="438136" y="4191000"/>
              <a:ext cx="3880670" cy="1291278"/>
            </a:xfrm>
            <a:prstGeom prst="rightArrowCallout">
              <a:avLst>
                <a:gd name="adj1" fmla="val 25000"/>
                <a:gd name="adj2" fmla="val 25000"/>
                <a:gd name="adj3" fmla="val 34958"/>
                <a:gd name="adj4" fmla="val 705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6135" y="4344933"/>
              <a:ext cx="2150656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One deceased </a:t>
              </a:r>
            </a:p>
            <a:p>
              <a:pPr algn="ctr"/>
              <a:r>
                <a:rPr lang="en-US" sz="2000" dirty="0" smtClean="0"/>
                <a:t>sibling to father of </a:t>
              </a:r>
            </a:p>
            <a:p>
              <a:pPr algn="ctr"/>
              <a:r>
                <a:rPr lang="en-US" sz="2000" dirty="0" smtClean="0"/>
                <a:t>Young </a:t>
              </a:r>
              <a:r>
                <a:rPr lang="en-US" sz="2000" dirty="0"/>
                <a:t>M</a:t>
              </a:r>
              <a:r>
                <a:rPr lang="en-US" sz="2000" dirty="0" smtClean="0"/>
                <a:t>an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47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 animBg="1"/>
      <p:bldP spid="3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Callout 20"/>
          <p:cNvSpPr/>
          <p:nvPr/>
        </p:nvSpPr>
        <p:spPr>
          <a:xfrm>
            <a:off x="2792008" y="2133600"/>
            <a:ext cx="3407584" cy="1959535"/>
          </a:xfrm>
          <a:prstGeom prst="downArrowCallout">
            <a:avLst>
              <a:gd name="adj1" fmla="val 19857"/>
              <a:gd name="adj2" fmla="val 23714"/>
              <a:gd name="adj3" fmla="val 17286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01230" y="2809875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15215" y="2809875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29200" y="2809875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17150" y="6252384"/>
            <a:ext cx="5198050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Find the mother, identify the suspect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92008" y="838200"/>
            <a:ext cx="3255184" cy="1197534"/>
            <a:chOff x="4451420" y="4483783"/>
            <a:chExt cx="3255184" cy="1197534"/>
          </a:xfrm>
        </p:grpSpPr>
        <p:sp>
          <p:nvSpPr>
            <p:cNvPr id="18" name="Down Arrow Callout 17"/>
            <p:cNvSpPr/>
            <p:nvPr/>
          </p:nvSpPr>
          <p:spPr>
            <a:xfrm>
              <a:off x="4451420" y="4483783"/>
              <a:ext cx="3255184" cy="1197534"/>
            </a:xfrm>
            <a:prstGeom prst="downArrowCallout">
              <a:avLst>
                <a:gd name="adj1" fmla="val 19857"/>
                <a:gd name="adj2" fmla="val 23714"/>
                <a:gd name="adj3" fmla="val 17286"/>
                <a:gd name="adj4" fmla="val 6497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87912" y="4626690"/>
              <a:ext cx="2971800" cy="304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Giuseppe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00400" y="234821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 KNOWN children</a:t>
            </a:r>
            <a:endParaRPr lang="en-US" sz="2400" dirty="0"/>
          </a:p>
        </p:txBody>
      </p:sp>
      <p:sp>
        <p:nvSpPr>
          <p:cNvPr id="23" name="Down Arrow Callout 22"/>
          <p:cNvSpPr/>
          <p:nvPr/>
        </p:nvSpPr>
        <p:spPr>
          <a:xfrm>
            <a:off x="2819400" y="4203140"/>
            <a:ext cx="3407584" cy="1959535"/>
          </a:xfrm>
          <a:prstGeom prst="downArrowCallout">
            <a:avLst>
              <a:gd name="adj1" fmla="val 19857"/>
              <a:gd name="adj2" fmla="val 23714"/>
              <a:gd name="adj3" fmla="val 17286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00400" y="4426803"/>
            <a:ext cx="26999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Conclusion</a:t>
            </a:r>
            <a:r>
              <a:rPr lang="en-US" sz="2000" dirty="0" smtClean="0"/>
              <a:t>: Suspect is a child born out of wedlock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76200"/>
            <a:ext cx="88392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8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1" grpId="0" animBg="1"/>
      <p:bldP spid="12" grpId="0" animBg="1"/>
      <p:bldP spid="15" grpId="0" animBg="1"/>
      <p:bldP spid="3" grpId="0"/>
      <p:bldP spid="23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Callout 7"/>
          <p:cNvSpPr/>
          <p:nvPr/>
        </p:nvSpPr>
        <p:spPr>
          <a:xfrm>
            <a:off x="152400" y="2057400"/>
            <a:ext cx="3824288" cy="19050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2590800" y="787278"/>
            <a:ext cx="3695700" cy="1651122"/>
          </a:xfrm>
          <a:prstGeom prst="downArrowCallout">
            <a:avLst>
              <a:gd name="adj1" fmla="val 15000"/>
              <a:gd name="adj2" fmla="val 17500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9469"/>
            <a:ext cx="88392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1463" y="2317241"/>
            <a:ext cx="3398044" cy="113143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Family members not aware of a child born out of wedlock</a:t>
            </a:r>
          </a:p>
          <a:p>
            <a:pPr marL="0" indent="0" algn="ctr">
              <a:buNone/>
            </a:pPr>
            <a:endParaRPr lang="en-US" sz="2400" dirty="0" smtClean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933700" y="5791200"/>
            <a:ext cx="30861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MATCH:  Ester </a:t>
            </a:r>
          </a:p>
          <a:p>
            <a:pPr marL="0" indent="0" algn="ctr">
              <a:buNone/>
            </a:pPr>
            <a:r>
              <a:rPr lang="en-US" sz="2000" b="1" dirty="0" smtClean="0"/>
              <a:t>Winter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7900" y="787278"/>
            <a:ext cx="4457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CHALLENGE: 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FIND THE MOTHER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4891088" y="2057400"/>
            <a:ext cx="3733800" cy="19050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Community </a:t>
            </a:r>
            <a:r>
              <a:rPr lang="en-US" sz="2400" dirty="0" smtClean="0">
                <a:solidFill>
                  <a:schemeClr val="tx1"/>
                </a:solidFill>
              </a:rPr>
              <a:t>not </a:t>
            </a:r>
            <a:r>
              <a:rPr lang="en-US" sz="2400" dirty="0">
                <a:solidFill>
                  <a:schemeClr val="tx1"/>
                </a:solidFill>
              </a:rPr>
              <a:t>talking 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2514600" y="3810000"/>
            <a:ext cx="3962400" cy="1868268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Second mass </a:t>
            </a:r>
            <a:r>
              <a:rPr lang="en-US" sz="2400" dirty="0" smtClean="0">
                <a:solidFill>
                  <a:schemeClr val="tx1"/>
                </a:solidFill>
              </a:rPr>
              <a:t>screening: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532 </a:t>
            </a:r>
            <a:r>
              <a:rPr lang="en-US" sz="2400" dirty="0">
                <a:solidFill>
                  <a:schemeClr val="tx1"/>
                </a:solidFill>
              </a:rPr>
              <a:t>women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(Fall 2012 – Winter 2014)</a:t>
            </a:r>
          </a:p>
        </p:txBody>
      </p:sp>
    </p:spTree>
    <p:extLst>
      <p:ext uri="{BB962C8B-B14F-4D97-AF65-F5344CB8AC3E}">
        <p14:creationId xmlns:p14="http://schemas.microsoft.com/office/powerpoint/2010/main" val="37512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 uiExpand="1" build="p"/>
      <p:bldP spid="11" grpId="0" animBg="1"/>
      <p:bldP spid="3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jones\Desktop\clapping-hands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9" y="996793"/>
            <a:ext cx="2057401" cy="167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946" y="1298496"/>
            <a:ext cx="52578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Recognition</a:t>
            </a:r>
            <a:endParaRPr lang="en-US" sz="2000" dirty="0"/>
          </a:p>
        </p:txBody>
      </p:sp>
      <p:pic>
        <p:nvPicPr>
          <p:cNvPr id="2051" name="Picture 3" descr="C:\Users\hjones\Desktop\50ce21d2542f58fec38dc34e1cc68198_save-to-a-lightbox-light-bulb-in-a-head-clipart_1500-16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9" y="2819400"/>
            <a:ext cx="2057401" cy="19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hjones\Desktop\loudspeaker-01-600x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9" y="4924562"/>
            <a:ext cx="2057401" cy="1781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8858459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DNA Database Hit of the Year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614946" y="34203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/>
              <a:t>Awareness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614946" y="5461138"/>
            <a:ext cx="2401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Promotion</a:t>
            </a:r>
          </a:p>
        </p:txBody>
      </p:sp>
    </p:spTree>
    <p:extLst>
      <p:ext uri="{BB962C8B-B14F-4D97-AF65-F5344CB8AC3E}">
        <p14:creationId xmlns:p14="http://schemas.microsoft.com/office/powerpoint/2010/main" val="38527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88392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 descr="C:\Users\hjones\Desktop\DUI-Check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9" t="8261" r="11113" b="2291"/>
          <a:stretch/>
        </p:blipFill>
        <p:spPr bwMode="auto">
          <a:xfrm>
            <a:off x="7336616" y="2687321"/>
            <a:ext cx="1676400" cy="1788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jones\Desktop\5c0cfaa204883a8857d0de77d6925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9" y="4672051"/>
            <a:ext cx="7986381" cy="1996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274819" y="2964758"/>
            <a:ext cx="2843560" cy="1569622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/>
              <a:t>Massimo </a:t>
            </a:r>
            <a:r>
              <a:rPr lang="en-US" sz="2800" b="1" dirty="0" err="1" smtClean="0"/>
              <a:t>Bossetti</a:t>
            </a:r>
            <a:r>
              <a:rPr lang="en-US" sz="2800" b="1" dirty="0" smtClean="0"/>
              <a:t> Arrested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/>
              <a:t>June 16, 2014</a:t>
            </a:r>
          </a:p>
        </p:txBody>
      </p:sp>
      <p:sp>
        <p:nvSpPr>
          <p:cNvPr id="15" name="Down Arrow Callout 14"/>
          <p:cNvSpPr/>
          <p:nvPr/>
        </p:nvSpPr>
        <p:spPr>
          <a:xfrm>
            <a:off x="4758890" y="867229"/>
            <a:ext cx="3407584" cy="1959535"/>
          </a:xfrm>
          <a:prstGeom prst="downArrowCallout">
            <a:avLst>
              <a:gd name="adj1" fmla="val 19857"/>
              <a:gd name="adj2" fmla="val 23714"/>
              <a:gd name="adj3" fmla="val 17286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82430" y="1524000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296415" y="1524000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010400" y="1524000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81600" y="10623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 known children</a:t>
            </a:r>
            <a:endParaRPr lang="en-US" sz="2400" dirty="0"/>
          </a:p>
        </p:txBody>
      </p:sp>
      <p:sp>
        <p:nvSpPr>
          <p:cNvPr id="2" name="Right Arrow Callout 1"/>
          <p:cNvSpPr/>
          <p:nvPr/>
        </p:nvSpPr>
        <p:spPr>
          <a:xfrm>
            <a:off x="707216" y="922878"/>
            <a:ext cx="3886200" cy="121220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9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07216" y="1400046"/>
            <a:ext cx="2971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Ester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Left Arrow Callout 2"/>
          <p:cNvSpPr/>
          <p:nvPr/>
        </p:nvSpPr>
        <p:spPr>
          <a:xfrm>
            <a:off x="3191265" y="2895600"/>
            <a:ext cx="4428736" cy="1432150"/>
          </a:xfrm>
          <a:prstGeom prst="leftArrowCallout">
            <a:avLst>
              <a:gd name="adj1" fmla="val 28990"/>
              <a:gd name="adj2" fmla="val 25998"/>
              <a:gd name="adj3" fmla="val 27993"/>
              <a:gd name="adj4" fmla="val 7621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267200" y="2895600"/>
            <a:ext cx="3257286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Drunk Driving road block to collect suspect’s </a:t>
            </a:r>
            <a:r>
              <a:rPr lang="en-US" sz="2400" dirty="0"/>
              <a:t>DNA (</a:t>
            </a:r>
            <a:r>
              <a:rPr lang="en-US" sz="2400" dirty="0" smtClean="0"/>
              <a:t>breathalyzer test)</a:t>
            </a:r>
          </a:p>
        </p:txBody>
      </p:sp>
    </p:spTree>
    <p:extLst>
      <p:ext uri="{BB962C8B-B14F-4D97-AF65-F5344CB8AC3E}">
        <p14:creationId xmlns:p14="http://schemas.microsoft.com/office/powerpoint/2010/main" val="2916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2B15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D74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3" grpId="0"/>
      <p:bldP spid="2" grpId="0" animBg="1"/>
      <p:bldP spid="24" grpId="0"/>
      <p:bldP spid="3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839200" cy="954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Massimo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Bossetti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convicted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July 1, 2016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hjones\Desktop\3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3" y="1447799"/>
            <a:ext cx="4147457" cy="217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624590"/>
            <a:ext cx="4147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The Guardian, 2 July 2016</a:t>
            </a:r>
            <a:endParaRPr lang="en-US" sz="1100" dirty="0"/>
          </a:p>
        </p:txBody>
      </p:sp>
      <p:pic>
        <p:nvPicPr>
          <p:cNvPr id="3" name="Picture 2" descr="C:\Users\hjones\Desktop\1412858820813.jpg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6" y="1447800"/>
            <a:ext cx="2051574" cy="210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932" y="3555877"/>
            <a:ext cx="1646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Giallo</a:t>
            </a:r>
            <a:r>
              <a:rPr lang="en-US" sz="1100" dirty="0" smtClean="0"/>
              <a:t>, 9 October 2014</a:t>
            </a:r>
            <a:endParaRPr lang="en-US" sz="1100" dirty="0"/>
          </a:p>
        </p:txBody>
      </p:sp>
      <p:pic>
        <p:nvPicPr>
          <p:cNvPr id="1028" name="Picture 4" descr="C:\Users\hjones\Desktop\oggi-bossetti-239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6" y="4055364"/>
            <a:ext cx="1926014" cy="241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9805" y="6472954"/>
            <a:ext cx="1716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Oggi</a:t>
            </a:r>
            <a:r>
              <a:rPr lang="en-US" sz="1100" dirty="0" smtClean="0"/>
              <a:t>, 16 November 2015</a:t>
            </a:r>
            <a:endParaRPr lang="en-US" sz="1100" dirty="0"/>
          </a:p>
        </p:txBody>
      </p:sp>
      <p:pic>
        <p:nvPicPr>
          <p:cNvPr id="1029" name="Picture 5" descr="C:\Users\hjones\Desktop\scuola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00" y="1350956"/>
            <a:ext cx="2073099" cy="26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50402" y="3989740"/>
            <a:ext cx="1716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Giallo</a:t>
            </a:r>
            <a:r>
              <a:rPr lang="en-US" sz="1100" dirty="0" smtClean="0"/>
              <a:t>, 23 October 2013</a:t>
            </a:r>
            <a:endParaRPr lang="en-US" sz="1100" dirty="0"/>
          </a:p>
        </p:txBody>
      </p:sp>
      <p:pic>
        <p:nvPicPr>
          <p:cNvPr id="1030" name="Picture 6" descr="C:\Users\hjones\Desktop\bosetti-coltello-ya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1818"/>
            <a:ext cx="4031321" cy="22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74837" y="6197056"/>
            <a:ext cx="4008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Ultime</a:t>
            </a:r>
            <a:r>
              <a:rPr lang="en-US" sz="1100" dirty="0" smtClean="0"/>
              <a:t> </a:t>
            </a:r>
            <a:r>
              <a:rPr lang="en-US" sz="1100" dirty="0" err="1" smtClean="0"/>
              <a:t>Notizie</a:t>
            </a:r>
            <a:r>
              <a:rPr lang="en-US" sz="1100" dirty="0" smtClean="0"/>
              <a:t> Flash, 9 October, 2014</a:t>
            </a:r>
            <a:endParaRPr lang="en-US" sz="1100" dirty="0"/>
          </a:p>
        </p:txBody>
      </p:sp>
      <p:pic>
        <p:nvPicPr>
          <p:cNvPr id="1031" name="Picture 7" descr="C:\Users\hjones\Desktop\yara_piacenzadna300x2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58" y="4419600"/>
            <a:ext cx="2418742" cy="20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60196" y="6520190"/>
            <a:ext cx="250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La </a:t>
            </a:r>
            <a:r>
              <a:rPr lang="en-US" sz="1100" dirty="0" err="1" smtClean="0"/>
              <a:t>Cronaca</a:t>
            </a:r>
            <a:r>
              <a:rPr lang="en-US" sz="1100" dirty="0" smtClean="0"/>
              <a:t>, 15 June,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91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38200"/>
            <a:ext cx="34290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+mj-lt"/>
                <a:cs typeface="Arial" panose="020B0604020202020204" pitchFamily="34" charset="0"/>
              </a:rPr>
              <a:t>Rock 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Harmon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</a:rPr>
              <a:t>Senior Deputy District Attorney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</a:rPr>
              <a:t>Alameda County, California, USA (Retired)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Guilherme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Jacques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Forensic Scientist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National Institute of Criminalistics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Federal Police, Brazil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Dr</a:t>
            </a: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IR.C.P. (</a:t>
            </a:r>
            <a:r>
              <a:rPr lang="en-US" sz="16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Kees</a:t>
            </a: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 </a:t>
            </a:r>
            <a:r>
              <a:rPr lang="en-US" sz="1600" b="1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Vanderbeek</a:t>
            </a:r>
            <a:endParaRPr lang="en-US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Custodian Dutch DNA Database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Netherlands Forensic Institute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The Hague, Netherlands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Detective </a:t>
            </a: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Sergeant Joe </a:t>
            </a:r>
            <a:r>
              <a:rPr lang="en-US" sz="16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Blozis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 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Forensic Investigations Division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New York City Police Department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New York, USA (Retired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8839200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Acknowledgements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19600" y="1502491"/>
            <a:ext cx="3352800" cy="550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Vanessa Lynch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Founder and Executive Director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The DNA Project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Cape Town, South Africa</a:t>
            </a:r>
          </a:p>
          <a:p>
            <a:pPr marL="0" indent="0" algn="ctr">
              <a:buFont typeface="Wingdings" pitchFamily="2" charset="2"/>
              <a:buNone/>
            </a:pPr>
            <a:endParaRPr lang="en-US" sz="16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Lorna Santos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Chief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PNP Crime Laboratory DNA Branch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Philippines National Police</a:t>
            </a:r>
          </a:p>
          <a:p>
            <a:pPr marL="0" indent="0" algn="ctr">
              <a:buFont typeface="Wingdings" pitchFamily="2" charset="2"/>
              <a:buNone/>
            </a:pPr>
            <a:endParaRPr lang="en-US" sz="1600" dirty="0" smtClean="0">
              <a:latin typeface="+mj-lt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1600" b="1" dirty="0" smtClean="0">
                <a:latin typeface="+mj-lt"/>
              </a:rPr>
              <a:t>Kyle Schroeder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dirty="0" smtClean="0">
                <a:latin typeface="+mj-lt"/>
              </a:rPr>
              <a:t>Gordon Thomas Honeywell Governmental Affairs</a:t>
            </a:r>
          </a:p>
          <a:p>
            <a:pPr marL="0" indent="0" algn="ctr">
              <a:buFont typeface="Wingdings" pitchFamily="2" charset="2"/>
              <a:buNone/>
            </a:pPr>
            <a:endParaRPr lang="en-US" sz="1600" dirty="0" smtClean="0">
              <a:latin typeface="+mj-lt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1600" b="1" dirty="0" smtClean="0">
                <a:latin typeface="+mj-lt"/>
              </a:rPr>
              <a:t>Hanna Jones and Lisa Hurst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dirty="0" smtClean="0">
                <a:latin typeface="+mj-lt"/>
              </a:rPr>
              <a:t>Gordon Thomas Honeywell Governmental Affairs</a:t>
            </a:r>
          </a:p>
          <a:p>
            <a:pPr marL="0" indent="0" algn="ctr">
              <a:buFont typeface="Wingdings" pitchFamily="2" charset="2"/>
              <a:buNone/>
            </a:pPr>
            <a:endParaRPr lang="en-US" sz="1600" b="1" dirty="0" smtClean="0">
              <a:latin typeface="+mj-lt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000" b="1" dirty="0" smtClean="0">
                <a:latin typeface="+mj-lt"/>
              </a:rPr>
              <a:t>Thermo Fisher Scientific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jones\Desktop\victimsrights bu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96159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26" y="762000"/>
            <a:ext cx="3445674" cy="752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Global Announcement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60" y="76200"/>
            <a:ext cx="8858459" cy="7620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Selecting the Winning Case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73959"/>
            <a:ext cx="672652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Over 50 Cases </a:t>
            </a:r>
            <a:r>
              <a:rPr lang="en-US" b="1" dirty="0" smtClean="0">
                <a:ln/>
              </a:rPr>
              <a:t>from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15 Countries</a:t>
            </a:r>
            <a:endParaRPr lang="en-US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707" y="4168914"/>
            <a:ext cx="602684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Top 10 </a:t>
            </a:r>
            <a:r>
              <a:rPr lang="en-US" b="1" dirty="0" smtClean="0">
                <a:ln/>
              </a:rPr>
              <a:t>cases presented by GTH to 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7 judges</a:t>
            </a:r>
            <a:endParaRPr lang="en-US" sz="40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77851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5 Finalists </a:t>
            </a:r>
            <a:r>
              <a:rPr lang="en-US" b="1" dirty="0" smtClean="0">
                <a:ln/>
              </a:rPr>
              <a:t>selected, discussed and evaluated by judges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0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199" y="990600"/>
            <a:ext cx="53339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Criteria: </a:t>
            </a:r>
          </a:p>
          <a:p>
            <a:pPr lvl="1">
              <a:buBlip>
                <a:blip r:embed="rId2"/>
              </a:buBlip>
            </a:pPr>
            <a:endParaRPr lang="en-US" sz="2000" dirty="0" smtClean="0"/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Cold </a:t>
            </a:r>
            <a:r>
              <a:rPr lang="en-US" sz="2000" dirty="0"/>
              <a:t>hit against a reference database; and</a:t>
            </a:r>
          </a:p>
          <a:p>
            <a:pPr lvl="1">
              <a:buBlip>
                <a:blip r:embed="rId2"/>
              </a:buBlip>
            </a:pPr>
            <a:endParaRPr lang="en-US" sz="2000" dirty="0" smtClean="0"/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Hit </a:t>
            </a:r>
            <a:r>
              <a:rPr lang="en-US" sz="2000" dirty="0"/>
              <a:t>or a conviction within the last 24 </a:t>
            </a:r>
            <a:r>
              <a:rPr lang="en-US" sz="2000" dirty="0" smtClean="0"/>
              <a:t>months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6500" y="53881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b="1" baseline="30000" dirty="0" smtClean="0">
                <a:ln/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Place </a:t>
            </a:r>
            <a:r>
              <a:rPr lang="en-US" b="1" dirty="0" smtClean="0">
                <a:ln/>
              </a:rPr>
              <a:t>received 3 votes</a:t>
            </a:r>
            <a:endParaRPr lang="en-US" sz="10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7450" y="59977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4000" b="1" baseline="30000" dirty="0" smtClean="0">
                <a:ln/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Place </a:t>
            </a:r>
            <a:r>
              <a:rPr lang="en-US" b="1" dirty="0" smtClean="0">
                <a:ln/>
              </a:rPr>
              <a:t>received 4 votes</a:t>
            </a:r>
            <a:endParaRPr lang="en-US" sz="10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6" y="1371600"/>
            <a:ext cx="2609850" cy="1105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526" y="2488565"/>
            <a:ext cx="260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 to Forensic DNA and Police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/>
      <p:bldP spid="6" grpId="0"/>
      <p:bldP spid="8" grpId="0"/>
      <p:bldP spid="10" grpId="0" build="p" bldLvl="2"/>
      <p:bldP spid="11" grpId="0"/>
      <p:bldP spid="1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14300"/>
            <a:ext cx="2209800" cy="651510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/>
              <a:t>2017 </a:t>
            </a:r>
            <a:br>
              <a:rPr lang="en-US" sz="4000" dirty="0" smtClean="0"/>
            </a:br>
            <a:r>
              <a:rPr lang="en-US" sz="4000" dirty="0" smtClean="0"/>
              <a:t>Hit of the Year Judges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2" r="27320" b="25023"/>
          <a:stretch/>
        </p:blipFill>
        <p:spPr bwMode="auto">
          <a:xfrm>
            <a:off x="5359351" y="2867263"/>
            <a:ext cx="990600" cy="123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5385"/>
          <a:stretch/>
        </p:blipFill>
        <p:spPr bwMode="auto">
          <a:xfrm>
            <a:off x="211721" y="167422"/>
            <a:ext cx="883478" cy="128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4285"/>
          <a:stretch/>
        </p:blipFill>
        <p:spPr>
          <a:xfrm>
            <a:off x="170276" y="5383888"/>
            <a:ext cx="966368" cy="1352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hjones\Desktop\NFI foto KvdB 120%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1" y="1920176"/>
            <a:ext cx="1017318" cy="135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jones\Desktop\cc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4609485"/>
            <a:ext cx="939751" cy="141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jones\Desktop\IMG_27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9731" r="25268" b="23077"/>
          <a:stretch/>
        </p:blipFill>
        <p:spPr bwMode="auto">
          <a:xfrm>
            <a:off x="139110" y="3802396"/>
            <a:ext cx="1028700" cy="1257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jones\Desktop\GJ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r="14296" b="9803"/>
          <a:stretch/>
        </p:blipFill>
        <p:spPr bwMode="auto">
          <a:xfrm>
            <a:off x="5416890" y="801852"/>
            <a:ext cx="938632" cy="1407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4968" y="56914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Schellberg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Gordon Thomas Honeywell Governmental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Affairs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State, United States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4968" y="31349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Rock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Harmon (retired)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Senior Deputy District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Attorney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Alameda County District Attorney’s Office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California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United States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1956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Guilherme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Jacques 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Scientist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of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Criminalistics (Federal Police)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Brasilia,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4968" y="212520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IR.C.P. (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Vanderbeek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MBA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Custodian Dutch DNA Database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 Forensic Institute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Hague, Netherlands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6750" y="30480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Detective Sergeant Joe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Blozis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Investigations Division 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City Police 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York,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194968" y="38626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Vanessa Lynch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 and Executive Director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DNA Project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 Town, South Africa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7712" y="4800601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Lorna Santos 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PNP Crime Laboratory DNA Branch 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Philippines National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Manila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Philippines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0"/>
            <a:ext cx="3886200" cy="3914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1981 Rape in West Yorkshire</a:t>
            </a:r>
          </a:p>
          <a:p>
            <a:pPr marL="0" indent="0">
              <a:buNone/>
            </a:pPr>
            <a:r>
              <a:rPr lang="en-US" sz="1700" dirty="0" smtClean="0"/>
              <a:t>West Yorkshire, UK  </a:t>
            </a:r>
          </a:p>
          <a:p>
            <a:pPr marL="0" indent="0">
              <a:buNone/>
            </a:pPr>
            <a:r>
              <a:rPr lang="en-US" sz="1700" dirty="0" smtClean="0"/>
              <a:t>Arrest made January 2016   </a:t>
            </a:r>
          </a:p>
          <a:p>
            <a:pPr lvl="1"/>
            <a:r>
              <a:rPr lang="en-US" dirty="0">
                <a:solidFill>
                  <a:prstClr val="black">
                    <a:lumMod val="85000"/>
                  </a:prstClr>
                </a:solidFill>
                <a:latin typeface="Berlin Sans FB" panose="020E0602020502020306" pitchFamily="34" charset="0"/>
              </a:rPr>
              <a:t>“Operation Recall” to solve cold </a:t>
            </a:r>
            <a:r>
              <a:rPr lang="en-US" dirty="0" smtClean="0">
                <a:solidFill>
                  <a:prstClr val="black">
                    <a:lumMod val="85000"/>
                  </a:prstClr>
                </a:solidFill>
                <a:latin typeface="Berlin Sans FB" panose="020E0602020502020306" pitchFamily="34" charset="0"/>
              </a:rPr>
              <a:t>cases</a:t>
            </a:r>
            <a:endParaRPr lang="en-US" dirty="0" smtClean="0">
              <a:latin typeface="Berlin Sans FB" panose="020E0602020502020306" pitchFamily="34" charset="0"/>
            </a:endParaRPr>
          </a:p>
          <a:p>
            <a:pPr lvl="1"/>
            <a:r>
              <a:rPr lang="en-US" dirty="0" smtClean="0">
                <a:latin typeface="Berlin Sans FB" panose="020E0602020502020306" pitchFamily="34" charset="0"/>
              </a:rPr>
              <a:t>“Composite Likelihood Ratio” process utilized – suspect moved from number 151 position to number 3 position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Convicted August </a:t>
            </a:r>
            <a:r>
              <a:rPr lang="en-US" dirty="0" smtClean="0">
                <a:latin typeface="Berlin Sans FB" panose="020E0602020502020306" pitchFamily="34" charset="0"/>
              </a:rPr>
              <a:t>2016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438400" cy="647700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/>
              <a:t>Common </a:t>
            </a:r>
            <a:r>
              <a:rPr lang="en-US" sz="3600" b="1" dirty="0" smtClean="0"/>
              <a:t>Themes:</a:t>
            </a:r>
            <a:br>
              <a:rPr lang="en-US" sz="3600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Old  Cases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Familial Searching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18</a:t>
            </a:r>
            <a:r>
              <a:rPr lang="en-US" sz="1600" dirty="0" smtClean="0"/>
              <a:t> </a:t>
            </a:r>
            <a:r>
              <a:rPr lang="en-US" sz="1600" dirty="0"/>
              <a:t>of </a:t>
            </a:r>
            <a:r>
              <a:rPr lang="en-US" sz="4400" dirty="0" smtClean="0"/>
              <a:t>50</a:t>
            </a:r>
            <a:r>
              <a:rPr lang="en-US" sz="1600" dirty="0" smtClean="0"/>
              <a:t> cases were unsolved for at least ten years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3600" dirty="0" smtClean="0"/>
              <a:t>8 </a:t>
            </a:r>
            <a:r>
              <a:rPr lang="en-US" sz="1600" dirty="0" smtClean="0"/>
              <a:t>cases had hits resulting  </a:t>
            </a:r>
            <a:r>
              <a:rPr lang="en-US" sz="1600" dirty="0"/>
              <a:t>from  familial </a:t>
            </a:r>
            <a:r>
              <a:rPr lang="en-US" sz="1600" dirty="0" smtClean="0"/>
              <a:t>searching </a:t>
            </a:r>
            <a:endParaRPr lang="en-US" sz="1600" dirty="0"/>
          </a:p>
        </p:txBody>
      </p:sp>
      <p:pic>
        <p:nvPicPr>
          <p:cNvPr id="1026" name="Picture 2" descr="C:\Users\hjones\Desktop\karen-klaas-killer-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38613"/>
            <a:ext cx="1943586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7" name="Picture 3" descr="C:\Users\hjones\Desktop\PA-5784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1947969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4968702" y="3962400"/>
            <a:ext cx="400719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1976 Rape and Murder </a:t>
            </a:r>
          </a:p>
          <a:p>
            <a:r>
              <a:rPr lang="en-US" sz="2400" dirty="0"/>
              <a:t>of Karen </a:t>
            </a:r>
            <a:r>
              <a:rPr lang="en-US" sz="2400" dirty="0" err="1"/>
              <a:t>Klaas</a:t>
            </a:r>
            <a:endParaRPr lang="en-US" sz="2400" dirty="0"/>
          </a:p>
          <a:p>
            <a:r>
              <a:rPr lang="en-US" sz="1700" dirty="0"/>
              <a:t>Hermosa Beach, California, USA  </a:t>
            </a:r>
          </a:p>
          <a:p>
            <a:r>
              <a:rPr lang="en-US" sz="1700" dirty="0" smtClean="0"/>
              <a:t>Hit occurred January 2017 </a:t>
            </a:r>
            <a:endParaRPr lang="en-US" sz="1700" dirty="0"/>
          </a:p>
          <a:p>
            <a:pPr lvl="1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Berlin Sans FB" panose="020E0602020502020306" pitchFamily="34" charset="0"/>
              </a:rPr>
              <a:t>Victim’s husband was Bill Medley of “The Righteous Brothers” </a:t>
            </a:r>
          </a:p>
          <a:p>
            <a:pPr lvl="1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>
                    <a:lumMod val="85000"/>
                  </a:prstClr>
                </a:solidFill>
                <a:latin typeface="Berlin Sans FB" panose="020E0602020502020306" pitchFamily="34" charset="0"/>
              </a:rPr>
              <a:t>Suspect died in 1982, but coroner had DNA to confirm familial lead</a:t>
            </a:r>
          </a:p>
        </p:txBody>
      </p:sp>
    </p:spTree>
    <p:extLst>
      <p:ext uri="{BB962C8B-B14F-4D97-AF65-F5344CB8AC3E}">
        <p14:creationId xmlns:p14="http://schemas.microsoft.com/office/powerpoint/2010/main" val="18846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62364"/>
            <a:ext cx="3474322" cy="289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2002 Rape of a woman </a:t>
            </a:r>
          </a:p>
          <a:p>
            <a:pPr marL="0" indent="0">
              <a:buNone/>
            </a:pPr>
            <a:r>
              <a:rPr lang="en-US" sz="1700" dirty="0" smtClean="0"/>
              <a:t>Memphis, Tennessee, USA </a:t>
            </a:r>
          </a:p>
          <a:p>
            <a:pPr marL="0" indent="0">
              <a:buNone/>
            </a:pPr>
            <a:r>
              <a:rPr lang="en-US" sz="1700" dirty="0" smtClean="0"/>
              <a:t>Hit occurred July, 2016  </a:t>
            </a:r>
          </a:p>
          <a:p>
            <a:pPr lvl="1"/>
            <a:r>
              <a:rPr lang="en-US" sz="1300" dirty="0" smtClean="0">
                <a:latin typeface="Berlin Sans FB" panose="020E0602020502020306" pitchFamily="34" charset="0"/>
              </a:rPr>
              <a:t>Over 12,000 untested rape kits reported in Memphis, Tennessee</a:t>
            </a:r>
          </a:p>
          <a:p>
            <a:pPr lvl="1"/>
            <a:r>
              <a:rPr lang="en-US" sz="1300" dirty="0">
                <a:latin typeface="Berlin Sans FB" panose="020E0602020502020306" pitchFamily="34" charset="0"/>
              </a:rPr>
              <a:t>Case involved identical twin </a:t>
            </a:r>
            <a:r>
              <a:rPr lang="en-US" sz="1300" dirty="0" smtClean="0">
                <a:latin typeface="Berlin Sans FB" panose="020E0602020502020306" pitchFamily="34" charset="0"/>
              </a:rPr>
              <a:t>suspects</a:t>
            </a:r>
          </a:p>
          <a:p>
            <a:pPr lvl="1"/>
            <a:r>
              <a:rPr lang="en-US" sz="1300" dirty="0" smtClean="0">
                <a:latin typeface="Berlin Sans FB" panose="020E0602020502020306" pitchFamily="34" charset="0"/>
              </a:rPr>
              <a:t>Suspect awaiting trial</a:t>
            </a:r>
            <a:endParaRPr lang="en-US" sz="1300" dirty="0">
              <a:latin typeface="Berlin Sans FB" panose="020E0602020502020306" pitchFamily="34" charset="0"/>
            </a:endParaRPr>
          </a:p>
          <a:p>
            <a:pPr lvl="1"/>
            <a:endParaRPr lang="en-US" sz="1300" dirty="0" smtClean="0">
              <a:latin typeface="Berlin Sans FB" panose="020E0602020502020306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24242"/>
            <a:ext cx="2819400" cy="6581358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/>
              <a:t>Common Themes</a:t>
            </a:r>
            <a:r>
              <a:rPr lang="en-US" sz="3600" b="1" dirty="0" smtClean="0"/>
              <a:t>: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dirty="0" err="1" smtClean="0"/>
              <a:t>Unsubmitted</a:t>
            </a:r>
            <a:r>
              <a:rPr lang="en-US" dirty="0" smtClean="0"/>
              <a:t> DNA Evidence in Serious Cases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1" dirty="0" smtClean="0"/>
              <a:t>Hundreds of thousands </a:t>
            </a:r>
            <a:r>
              <a:rPr lang="en-US" sz="1600" dirty="0" smtClean="0"/>
              <a:t>of untested rape kits in the USA alone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3200" b="1" dirty="0" smtClean="0"/>
              <a:t>Mandatory </a:t>
            </a:r>
            <a:r>
              <a:rPr lang="en-US" sz="1600" dirty="0" smtClean="0"/>
              <a:t>old and new rape kit testing policies are spreading across the USA </a:t>
            </a:r>
            <a:endParaRPr lang="en-US" sz="1600" dirty="0"/>
          </a:p>
        </p:txBody>
      </p:sp>
      <p:pic>
        <p:nvPicPr>
          <p:cNvPr id="1026" name="Picture 2" descr="C:\Users\hjones\Desktop\en-0519-werner-2394983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2" y="4028118"/>
            <a:ext cx="2146140" cy="2061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7" name="Picture 3" descr="C:\Users\hjones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227118"/>
            <a:ext cx="237474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76200" y="12424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400" dirty="0"/>
              <a:t>1990 Rape and murder of 85 year old Germaine </a:t>
            </a:r>
            <a:r>
              <a:rPr lang="en-US" sz="2400" dirty="0" err="1"/>
              <a:t>Mouchon</a:t>
            </a:r>
            <a:r>
              <a:rPr lang="en-US" sz="2400" dirty="0"/>
              <a:t> </a:t>
            </a:r>
          </a:p>
          <a:p>
            <a:r>
              <a:rPr lang="en-US" sz="1700" dirty="0"/>
              <a:t>Warwick, Rhode Island, </a:t>
            </a:r>
            <a:r>
              <a:rPr lang="en-US" sz="1700" dirty="0" smtClean="0"/>
              <a:t>USA</a:t>
            </a:r>
            <a:endParaRPr lang="en-US" sz="1700" dirty="0"/>
          </a:p>
          <a:p>
            <a:r>
              <a:rPr lang="en-US" sz="1700" dirty="0"/>
              <a:t> Hit occurred November, 2015</a:t>
            </a:r>
          </a:p>
          <a:p>
            <a:pPr marL="400050" lvl="1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Berlin Sans FB" panose="020E0602020502020306" pitchFamily="34" charset="0"/>
              </a:rPr>
              <a:t>Grandson of victim </a:t>
            </a:r>
            <a:r>
              <a:rPr lang="en-US" sz="1400" dirty="0" smtClean="0">
                <a:latin typeface="Berlin Sans FB" panose="020E0602020502020306" pitchFamily="34" charset="0"/>
              </a:rPr>
              <a:t>pushed </a:t>
            </a:r>
            <a:r>
              <a:rPr lang="en-US" sz="1400" dirty="0">
                <a:latin typeface="Berlin Sans FB" panose="020E0602020502020306" pitchFamily="34" charset="0"/>
              </a:rPr>
              <a:t>police </a:t>
            </a:r>
            <a:endParaRPr lang="en-US" sz="1400" dirty="0" smtClean="0">
              <a:latin typeface="Berlin Sans FB" panose="020E0602020502020306" pitchFamily="34" charset="0"/>
            </a:endParaRPr>
          </a:p>
          <a:p>
            <a:pPr marL="400050" lvl="1"/>
            <a:r>
              <a:rPr lang="en-US" sz="1400" dirty="0" smtClean="0">
                <a:latin typeface="Berlin Sans FB" panose="020E0602020502020306" pitchFamily="34" charset="0"/>
              </a:rPr>
              <a:t>to </a:t>
            </a:r>
            <a:r>
              <a:rPr lang="en-US" sz="1400" dirty="0">
                <a:latin typeface="Berlin Sans FB" panose="020E0602020502020306" pitchFamily="34" charset="0"/>
              </a:rPr>
              <a:t>reopen </a:t>
            </a:r>
            <a:r>
              <a:rPr lang="en-US" sz="1400" dirty="0" smtClean="0">
                <a:latin typeface="Berlin Sans FB" panose="020E0602020502020306" pitchFamily="34" charset="0"/>
              </a:rPr>
              <a:t>case </a:t>
            </a:r>
            <a:r>
              <a:rPr lang="en-US" sz="1400" dirty="0">
                <a:latin typeface="Berlin Sans FB" panose="020E0602020502020306" pitchFamily="34" charset="0"/>
              </a:rPr>
              <a:t>and test old </a:t>
            </a:r>
            <a:endParaRPr lang="en-US" sz="1400" dirty="0" smtClean="0">
              <a:latin typeface="Berlin Sans FB" panose="020E0602020502020306" pitchFamily="34" charset="0"/>
            </a:endParaRPr>
          </a:p>
          <a:p>
            <a:pPr marL="400050" lvl="1"/>
            <a:r>
              <a:rPr lang="en-US" sz="1400" dirty="0" smtClean="0">
                <a:latin typeface="Berlin Sans FB" panose="020E0602020502020306" pitchFamily="34" charset="0"/>
              </a:rPr>
              <a:t>evidence</a:t>
            </a:r>
          </a:p>
          <a:p>
            <a:pPr marL="342900" lvl="1" indent="-1143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Berlin Sans FB" panose="020E0602020502020306" pitchFamily="34" charset="0"/>
              </a:rPr>
              <a:t>Convicted September </a:t>
            </a:r>
            <a:r>
              <a:rPr lang="en-US" sz="1400" dirty="0" smtClean="0">
                <a:latin typeface="Berlin Sans FB" panose="020E0602020502020306" pitchFamily="34" charset="0"/>
              </a:rPr>
              <a:t>2016</a:t>
            </a:r>
            <a:endParaRPr lang="en-US" sz="1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306" y="299338"/>
            <a:ext cx="3276600" cy="2752282"/>
          </a:xfrm>
        </p:spPr>
        <p:txBody>
          <a:bodyPr>
            <a:normAutofit/>
          </a:bodyPr>
          <a:lstStyle/>
          <a:p>
            <a:pPr marL="228600" lvl="1" indent="0">
              <a:spcBef>
                <a:spcPts val="0"/>
              </a:spcBef>
              <a:buNone/>
            </a:pPr>
            <a:r>
              <a:rPr lang="en-US" sz="2400" dirty="0" smtClean="0"/>
              <a:t>2011 </a:t>
            </a:r>
            <a:r>
              <a:rPr lang="en-US" sz="2400" dirty="0"/>
              <a:t>M</a:t>
            </a:r>
            <a:r>
              <a:rPr lang="en-US" sz="2400" dirty="0" smtClean="0"/>
              <a:t>urder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400" dirty="0" smtClean="0"/>
              <a:t>of Marc Meunier </a:t>
            </a:r>
          </a:p>
          <a:p>
            <a:pPr marL="228600" lvl="1" indent="0">
              <a:buNone/>
            </a:pPr>
            <a:r>
              <a:rPr lang="en-US" sz="1700" dirty="0" smtClean="0"/>
              <a:t>Belgium   </a:t>
            </a:r>
          </a:p>
          <a:p>
            <a:pPr marL="228600" lvl="1" indent="0">
              <a:buNone/>
            </a:pPr>
            <a:r>
              <a:rPr lang="en-US" sz="1700" dirty="0" smtClean="0"/>
              <a:t>Hit occurred January 2017</a:t>
            </a:r>
          </a:p>
          <a:p>
            <a:pPr lvl="2"/>
            <a:r>
              <a:rPr lang="en-US" dirty="0" smtClean="0">
                <a:latin typeface="Berlin Sans FB" panose="020E0602020502020306" pitchFamily="34" charset="0"/>
              </a:rPr>
              <a:t>Hit occurred to French database</a:t>
            </a:r>
          </a:p>
          <a:p>
            <a:pPr lvl="2"/>
            <a:r>
              <a:rPr lang="en-US" dirty="0" smtClean="0">
                <a:latin typeface="Berlin Sans FB" panose="020E0602020502020306" pitchFamily="34" charset="0"/>
              </a:rPr>
              <a:t>Convicted early 2017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2" y="185959"/>
            <a:ext cx="2819400" cy="640080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Interjurisdictional Database Matches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Criminals are </a:t>
            </a:r>
            <a:r>
              <a:rPr lang="en-US" sz="2400" b="1" dirty="0" smtClean="0"/>
              <a:t>mobile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b="1" dirty="0" smtClean="0"/>
              <a:t>Interpol, </a:t>
            </a:r>
            <a:r>
              <a:rPr lang="en-US" sz="2400" b="1" dirty="0" err="1" smtClean="0"/>
              <a:t>Prüm</a:t>
            </a:r>
            <a:r>
              <a:rPr lang="en-US" sz="1600" dirty="0" smtClean="0"/>
              <a:t>, and the </a:t>
            </a:r>
            <a:r>
              <a:rPr lang="en-US" sz="2400" b="1" dirty="0" smtClean="0"/>
              <a:t>US CODIS </a:t>
            </a:r>
            <a:r>
              <a:rPr lang="en-US" sz="1600" dirty="0" smtClean="0"/>
              <a:t>networks proving successful</a:t>
            </a:r>
            <a:endParaRPr lang="en-US" sz="1600" dirty="0"/>
          </a:p>
        </p:txBody>
      </p:sp>
      <p:pic>
        <p:nvPicPr>
          <p:cNvPr id="1026" name="Picture 2" descr="C:\Users\hjones\AppData\Local\Microsoft\Windows\INetCache\IE\V0Z23O7Y\austria-flag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1" y="3290830"/>
            <a:ext cx="1409699" cy="93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jones\AppData\Local\Microsoft\Windows\INetCache\IE\V0Z23O7Y\1280px-Flag_of_Norway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10" y="4191000"/>
            <a:ext cx="1536590" cy="806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jones\AppData\Local\Microsoft\Windows\INetCache\IE\V0Z23O7Y\1280px-State_Flag_of_Polan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77" y="4929139"/>
            <a:ext cx="1473723" cy="922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jones\Desktop\B9710793731Z.1_20170112180247_000+G228AQRIB.1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5704"/>
            <a:ext cx="2593306" cy="206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3810000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0">
              <a:buNone/>
            </a:pPr>
            <a:r>
              <a:rPr lang="en-US" sz="2400" dirty="0" smtClean="0"/>
              <a:t>2016 Rape of </a:t>
            </a:r>
          </a:p>
          <a:p>
            <a:pPr marL="228600" lvl="1" indent="0">
              <a:buNone/>
            </a:pPr>
            <a:r>
              <a:rPr lang="en-US" sz="2400" dirty="0" smtClean="0"/>
              <a:t>70 </a:t>
            </a:r>
            <a:r>
              <a:rPr lang="en-US" sz="2400" dirty="0"/>
              <a:t>year old woman  </a:t>
            </a:r>
            <a:endParaRPr lang="en-US" sz="2400" dirty="0" smtClean="0"/>
          </a:p>
          <a:p>
            <a:pPr marL="228600" lvl="1" indent="0">
              <a:buNone/>
            </a:pPr>
            <a:r>
              <a:rPr lang="en-US" sz="1700" dirty="0" err="1" smtClean="0"/>
              <a:t>Lommendalen</a:t>
            </a:r>
            <a:r>
              <a:rPr lang="en-US" sz="1700" dirty="0"/>
              <a:t>, Norway  </a:t>
            </a:r>
            <a:endParaRPr lang="en-US" sz="1700" dirty="0" smtClean="0"/>
          </a:p>
          <a:p>
            <a:pPr marL="228600" lvl="1" indent="0">
              <a:buNone/>
            </a:pPr>
            <a:r>
              <a:rPr lang="en-US" sz="1700" dirty="0" smtClean="0"/>
              <a:t>Hit </a:t>
            </a:r>
            <a:r>
              <a:rPr lang="en-US" sz="1700" dirty="0"/>
              <a:t>occurred in 2016</a:t>
            </a:r>
          </a:p>
          <a:p>
            <a:pPr marL="742950" lvl="1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Berlin Sans FB" panose="020E0602020502020306" pitchFamily="34" charset="0"/>
              </a:rPr>
              <a:t>Hit occurred </a:t>
            </a:r>
            <a:r>
              <a:rPr lang="en-US" sz="1300" dirty="0" smtClean="0">
                <a:latin typeface="Berlin Sans FB" panose="020E0602020502020306" pitchFamily="34" charset="0"/>
              </a:rPr>
              <a:t>in Austria’s database</a:t>
            </a:r>
            <a:endParaRPr lang="en-US" sz="1300" dirty="0">
              <a:latin typeface="Berlin Sans FB" panose="020E0602020502020306" pitchFamily="34" charset="0"/>
            </a:endParaRPr>
          </a:p>
          <a:p>
            <a:pPr marL="742950" lvl="1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Berlin Sans FB" panose="020E0602020502020306" pitchFamily="34" charset="0"/>
              </a:rPr>
              <a:t>Suspect awaiting trial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57200"/>
            <a:ext cx="213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Common Themes:</a:t>
            </a:r>
            <a:br>
              <a:rPr lang="en-US" sz="3600" b="1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73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12526</TotalTime>
  <Words>1104</Words>
  <Application>Microsoft Office PowerPoint</Application>
  <PresentationFormat>On-screen Show (4:3)</PresentationFormat>
  <Paragraphs>273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Berlin Sans FB</vt:lpstr>
      <vt:lpstr>Calibri</vt:lpstr>
      <vt:lpstr>Copperplate Gothic Bold</vt:lpstr>
      <vt:lpstr>Georgia</vt:lpstr>
      <vt:lpstr>Wingdings</vt:lpstr>
      <vt:lpstr>Composite</vt:lpstr>
      <vt:lpstr>Gordon Thomas Honeywell   2017   DNA Database  Hit of the Year Award </vt:lpstr>
      <vt:lpstr>PowerPoint Presentation</vt:lpstr>
      <vt:lpstr>PowerPoint Presentation</vt:lpstr>
      <vt:lpstr>PowerPoint Presentation</vt:lpstr>
      <vt:lpstr>Selecting the Winning Case</vt:lpstr>
      <vt:lpstr>2017  Hit of the Year Judges</vt:lpstr>
      <vt:lpstr>Common Themes:  Old  Cases  and  Familial Searching  18 of 50 cases were unsolved for at least ten years  8 cases had hits resulting  from  familial searching </vt:lpstr>
      <vt:lpstr>Common Themes:  Unsubmitted DNA Evidence in Serious Cases  Hundreds of thousands of untested rape kits in the USA alone   Mandatory old and new rape kit testing policies are spreading across the USA </vt:lpstr>
      <vt:lpstr>  Interjurisdictional Database Matches  Criminals are mobile  Interpol, Prüm, and the US CODIS networks proving successful</vt:lpstr>
      <vt:lpstr>Police and Military Relying More on DNA for Terrorism Cases </vt:lpstr>
      <vt:lpstr>PowerPoint Presentation</vt:lpstr>
      <vt:lpstr> 1990 Rape and Murder of Robin Cornell and Lisa Story  Cape Coral, Florida   Hit occurred September 2016   </vt:lpstr>
      <vt:lpstr> 1995 Rape   New York City, New York, USA Hit occurred May 2015  </vt:lpstr>
      <vt:lpstr>2011-2015 European Serial Murders   Hit occurred late 2015  </vt:lpstr>
      <vt:lpstr>TOP TWO FINALISTS</vt:lpstr>
      <vt:lpstr>THE WINNER</vt:lpstr>
      <vt:lpstr> 1988-2002 Serial Murders Baiyin, China –  Suspect arrested August 2016   </vt:lpstr>
      <vt:lpstr>Aggressive use  of Y-STRs cracks the case   Full Y-STR profiles collected from many criminal offenders  Pedigree trees created from multiple cities by collecting one sample from each male lineage  </vt:lpstr>
      <vt:lpstr>2010 Murder of Yara Gambirasio  Brembate di Sopra, Italy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Gordon Thomas Honeywell’s 2017    DNA Database Hit of the Year Award</dc:title>
  <dc:creator>Tim Schellberg</dc:creator>
  <cp:lastModifiedBy>Tim S</cp:lastModifiedBy>
  <cp:revision>185</cp:revision>
  <cp:lastPrinted>2017-05-03T22:24:42Z</cp:lastPrinted>
  <dcterms:created xsi:type="dcterms:W3CDTF">2017-04-18T21:45:15Z</dcterms:created>
  <dcterms:modified xsi:type="dcterms:W3CDTF">2017-05-16T14:10:35Z</dcterms:modified>
</cp:coreProperties>
</file>