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  <p:sldMasterId id="2147483816" r:id="rId5"/>
  </p:sldMasterIdLst>
  <p:notesMasterIdLst>
    <p:notesMasterId r:id="rId34"/>
  </p:notesMasterIdLst>
  <p:sldIdLst>
    <p:sldId id="256" r:id="rId6"/>
    <p:sldId id="258" r:id="rId7"/>
    <p:sldId id="293" r:id="rId8"/>
    <p:sldId id="259" r:id="rId9"/>
    <p:sldId id="260" r:id="rId10"/>
    <p:sldId id="261" r:id="rId11"/>
    <p:sldId id="263" r:id="rId12"/>
    <p:sldId id="297" r:id="rId13"/>
    <p:sldId id="298" r:id="rId14"/>
    <p:sldId id="290" r:id="rId15"/>
    <p:sldId id="301" r:id="rId16"/>
    <p:sldId id="302" r:id="rId17"/>
    <p:sldId id="265" r:id="rId18"/>
    <p:sldId id="300" r:id="rId19"/>
    <p:sldId id="266" r:id="rId20"/>
    <p:sldId id="289" r:id="rId21"/>
    <p:sldId id="264" r:id="rId22"/>
    <p:sldId id="303" r:id="rId23"/>
    <p:sldId id="307" r:id="rId24"/>
    <p:sldId id="273" r:id="rId25"/>
    <p:sldId id="272" r:id="rId26"/>
    <p:sldId id="287" r:id="rId27"/>
    <p:sldId id="291" r:id="rId28"/>
    <p:sldId id="280" r:id="rId29"/>
    <p:sldId id="304" r:id="rId30"/>
    <p:sldId id="305" r:id="rId31"/>
    <p:sldId id="306" r:id="rId32"/>
    <p:sldId id="288" r:id="rId3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43007-51DA-47AF-9B1A-5D55C0B58334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8ABA89-643B-416A-9A5E-85E4741241B3}">
      <dgm:prSet phldrT="[Text]" custT="1"/>
      <dgm:spPr/>
      <dgm:t>
        <a:bodyPr/>
        <a:lstStyle/>
        <a:p>
          <a:r>
            <a:rPr lang="en-US" sz="1600" b="1" dirty="0"/>
            <a:t>June 21, 2017</a:t>
          </a:r>
        </a:p>
        <a:p>
          <a:r>
            <a:rPr lang="en-US" sz="1400" dirty="0"/>
            <a:t>Young Mother abducted, sexually assaulted and murdered.</a:t>
          </a:r>
        </a:p>
      </dgm:t>
    </dgm:pt>
    <dgm:pt modelId="{2667A2F6-DE79-46EB-9012-3CC61BB3CA90}" type="parTrans" cxnId="{B8A25F44-BCDF-479C-AA27-38AE52FB8810}">
      <dgm:prSet/>
      <dgm:spPr/>
      <dgm:t>
        <a:bodyPr/>
        <a:lstStyle/>
        <a:p>
          <a:endParaRPr lang="en-US"/>
        </a:p>
      </dgm:t>
    </dgm:pt>
    <dgm:pt modelId="{8617E4AA-739F-46B2-9F53-79F76FDAA2E8}" type="sibTrans" cxnId="{B8A25F44-BCDF-479C-AA27-38AE52FB8810}">
      <dgm:prSet/>
      <dgm:spPr/>
      <dgm:t>
        <a:bodyPr/>
        <a:lstStyle/>
        <a:p>
          <a:endParaRPr lang="en-US"/>
        </a:p>
      </dgm:t>
    </dgm:pt>
    <dgm:pt modelId="{214412CE-9DCF-492C-87BF-AEDA806B1BF4}">
      <dgm:prSet phldrT="[Text]" custT="1"/>
      <dgm:spPr/>
      <dgm:t>
        <a:bodyPr/>
        <a:lstStyle/>
        <a:p>
          <a:r>
            <a:rPr lang="en-US" sz="1600" b="1" dirty="0"/>
            <a:t>June 24, 2017</a:t>
          </a:r>
        </a:p>
        <a:p>
          <a:r>
            <a:rPr lang="en-US" sz="1400" dirty="0"/>
            <a:t>DNA evidence submitted to lab</a:t>
          </a:r>
        </a:p>
      </dgm:t>
    </dgm:pt>
    <dgm:pt modelId="{435F981C-F770-43AB-B582-5B6BCA03070E}" type="parTrans" cxnId="{7DFDE74C-F050-4B46-B704-CE37F48B8A1C}">
      <dgm:prSet/>
      <dgm:spPr/>
      <dgm:t>
        <a:bodyPr/>
        <a:lstStyle/>
        <a:p>
          <a:endParaRPr lang="en-US"/>
        </a:p>
      </dgm:t>
    </dgm:pt>
    <dgm:pt modelId="{C28BF64D-41A0-4F18-A085-B8E69F6F9304}" type="sibTrans" cxnId="{7DFDE74C-F050-4B46-B704-CE37F48B8A1C}">
      <dgm:prSet/>
      <dgm:spPr/>
      <dgm:t>
        <a:bodyPr/>
        <a:lstStyle/>
        <a:p>
          <a:endParaRPr lang="en-US"/>
        </a:p>
      </dgm:t>
    </dgm:pt>
    <dgm:pt modelId="{D302B9D8-8C60-42F9-88DE-C052B3FF8381}">
      <dgm:prSet phldrT="[Text]" custT="1"/>
      <dgm:spPr/>
      <dgm:t>
        <a:bodyPr/>
        <a:lstStyle/>
        <a:p>
          <a:r>
            <a:rPr lang="en-US" sz="1600" b="1" dirty="0"/>
            <a:t>June 26, 2017</a:t>
          </a:r>
        </a:p>
        <a:p>
          <a:r>
            <a:rPr lang="en-US" sz="1200" dirty="0"/>
            <a:t>Crime lab develops full profile. No hits in state database. 11 suspects immediately exonerated</a:t>
          </a:r>
          <a:r>
            <a:rPr lang="en-US" sz="1400" dirty="0"/>
            <a:t>.</a:t>
          </a:r>
        </a:p>
      </dgm:t>
    </dgm:pt>
    <dgm:pt modelId="{34098D9F-A7BF-49B2-80E4-A04A2251165B}" type="parTrans" cxnId="{A3CEB235-C744-401E-87F9-79C98CF9BA87}">
      <dgm:prSet/>
      <dgm:spPr/>
      <dgm:t>
        <a:bodyPr/>
        <a:lstStyle/>
        <a:p>
          <a:endParaRPr lang="en-US"/>
        </a:p>
      </dgm:t>
    </dgm:pt>
    <dgm:pt modelId="{2F702CD4-B5EF-41B6-A7E8-DD6737D1651B}" type="sibTrans" cxnId="{A3CEB235-C744-401E-87F9-79C98CF9BA87}">
      <dgm:prSet/>
      <dgm:spPr/>
      <dgm:t>
        <a:bodyPr/>
        <a:lstStyle/>
        <a:p>
          <a:endParaRPr lang="en-US"/>
        </a:p>
      </dgm:t>
    </dgm:pt>
    <dgm:pt modelId="{CB8FC46C-15BE-4656-882E-DD1F675FD5FA}">
      <dgm:prSet phldrT="[Text]" custT="1"/>
      <dgm:spPr/>
      <dgm:t>
        <a:bodyPr/>
        <a:lstStyle/>
        <a:p>
          <a:r>
            <a:rPr lang="en-US" sz="1600" b="1" dirty="0"/>
            <a:t>June 28, 2017 (morning)</a:t>
          </a:r>
        </a:p>
        <a:p>
          <a:r>
            <a:rPr lang="en-US" sz="1200" dirty="0"/>
            <a:t>Profile searched against FBI national database. Hits to offender in Kentucky database for child pornography conviction</a:t>
          </a:r>
          <a:r>
            <a:rPr lang="en-US" sz="1400" dirty="0"/>
            <a:t>.</a:t>
          </a:r>
        </a:p>
      </dgm:t>
    </dgm:pt>
    <dgm:pt modelId="{67DBAA05-98B1-4C14-AE89-F6B1A152F0C3}" type="parTrans" cxnId="{45630EBB-88F8-4D3E-B2AB-34C9BE6A50CC}">
      <dgm:prSet/>
      <dgm:spPr/>
      <dgm:t>
        <a:bodyPr/>
        <a:lstStyle/>
        <a:p>
          <a:endParaRPr lang="en-US"/>
        </a:p>
      </dgm:t>
    </dgm:pt>
    <dgm:pt modelId="{54881C0F-FE46-4F45-8963-D42E1D1E76BE}" type="sibTrans" cxnId="{45630EBB-88F8-4D3E-B2AB-34C9BE6A50CC}">
      <dgm:prSet/>
      <dgm:spPr/>
      <dgm:t>
        <a:bodyPr/>
        <a:lstStyle/>
        <a:p>
          <a:endParaRPr lang="en-US"/>
        </a:p>
      </dgm:t>
    </dgm:pt>
    <dgm:pt modelId="{2A4312C7-62D9-47AE-8438-6EC78065C8C0}">
      <dgm:prSet phldrT="[Text]" custT="1"/>
      <dgm:spPr/>
      <dgm:t>
        <a:bodyPr/>
        <a:lstStyle/>
        <a:p>
          <a:r>
            <a:rPr lang="en-US" sz="1600" b="1" dirty="0"/>
            <a:t>June 28, 2017 (evening)</a:t>
          </a:r>
        </a:p>
        <a:p>
          <a:r>
            <a:rPr lang="en-US" sz="1400" dirty="0"/>
            <a:t>Suspect arrested</a:t>
          </a:r>
        </a:p>
      </dgm:t>
    </dgm:pt>
    <dgm:pt modelId="{56C7BE5D-5F05-48D1-9463-73B987C1EB89}" type="parTrans" cxnId="{54773860-6BE9-4233-AE3D-037EB5B65A69}">
      <dgm:prSet/>
      <dgm:spPr/>
      <dgm:t>
        <a:bodyPr/>
        <a:lstStyle/>
        <a:p>
          <a:endParaRPr lang="en-US"/>
        </a:p>
      </dgm:t>
    </dgm:pt>
    <dgm:pt modelId="{41B4EE73-8C22-4F73-89DA-8DD1430DCDB7}" type="sibTrans" cxnId="{54773860-6BE9-4233-AE3D-037EB5B65A69}">
      <dgm:prSet/>
      <dgm:spPr/>
      <dgm:t>
        <a:bodyPr/>
        <a:lstStyle/>
        <a:p>
          <a:endParaRPr lang="en-US"/>
        </a:p>
      </dgm:t>
    </dgm:pt>
    <dgm:pt modelId="{30C0B75E-73AF-45D3-A0DD-963E0912DCEF}">
      <dgm:prSet phldrT="[Text]" custT="1"/>
      <dgm:spPr/>
      <dgm:t>
        <a:bodyPr/>
        <a:lstStyle/>
        <a:p>
          <a:r>
            <a:rPr lang="en-US" sz="1600" b="1" dirty="0"/>
            <a:t>January 2018</a:t>
          </a:r>
        </a:p>
        <a:p>
          <a:r>
            <a:rPr lang="en-US" sz="1400" dirty="0"/>
            <a:t>Suspect pleads guilty to murder.</a:t>
          </a:r>
        </a:p>
      </dgm:t>
    </dgm:pt>
    <dgm:pt modelId="{8110B659-99C7-44D0-BC67-45A6FF5531F3}" type="parTrans" cxnId="{1AD13F14-DE9A-49B6-AF01-EED9AFA5C2FE}">
      <dgm:prSet/>
      <dgm:spPr/>
      <dgm:t>
        <a:bodyPr/>
        <a:lstStyle/>
        <a:p>
          <a:endParaRPr lang="en-US"/>
        </a:p>
      </dgm:t>
    </dgm:pt>
    <dgm:pt modelId="{A6C959E7-BF52-44D3-804D-2C1BD93CC5AA}" type="sibTrans" cxnId="{1AD13F14-DE9A-49B6-AF01-EED9AFA5C2FE}">
      <dgm:prSet/>
      <dgm:spPr/>
      <dgm:t>
        <a:bodyPr/>
        <a:lstStyle/>
        <a:p>
          <a:endParaRPr lang="en-US"/>
        </a:p>
      </dgm:t>
    </dgm:pt>
    <dgm:pt modelId="{8C38595C-B979-4B5C-95D9-3395F6B1DFC1}" type="pres">
      <dgm:prSet presAssocID="{E2F43007-51DA-47AF-9B1A-5D55C0B58334}" presName="Name0" presStyleCnt="0">
        <dgm:presLayoutVars>
          <dgm:dir/>
          <dgm:resizeHandles/>
        </dgm:presLayoutVars>
      </dgm:prSet>
      <dgm:spPr/>
    </dgm:pt>
    <dgm:pt modelId="{82F60173-69AC-439E-8978-319A4503B213}" type="pres">
      <dgm:prSet presAssocID="{D48ABA89-643B-416A-9A5E-85E4741241B3}" presName="compNode" presStyleCnt="0"/>
      <dgm:spPr/>
    </dgm:pt>
    <dgm:pt modelId="{9E55CF2F-5DEB-46F0-BA31-E35F78C8CD74}" type="pres">
      <dgm:prSet presAssocID="{D48ABA89-643B-416A-9A5E-85E4741241B3}" presName="dummyConnPt" presStyleCnt="0"/>
      <dgm:spPr/>
    </dgm:pt>
    <dgm:pt modelId="{85E72645-2B0F-4B4F-B0C4-197960763D7A}" type="pres">
      <dgm:prSet presAssocID="{D48ABA89-643B-416A-9A5E-85E4741241B3}" presName="node" presStyleLbl="node1" presStyleIdx="0" presStyleCnt="6" custScaleX="122105" custScaleY="158397" custLinFactNeighborX="-86643" custLinFactNeighborY="55082">
        <dgm:presLayoutVars>
          <dgm:bulletEnabled val="1"/>
        </dgm:presLayoutVars>
      </dgm:prSet>
      <dgm:spPr/>
    </dgm:pt>
    <dgm:pt modelId="{3D55D692-B05F-4164-9ACD-B96B45F94B37}" type="pres">
      <dgm:prSet presAssocID="{8617E4AA-739F-46B2-9F53-79F76FDAA2E8}" presName="sibTrans" presStyleLbl="bgSibTrans2D1" presStyleIdx="0" presStyleCnt="5" custFlipHor="1" custScaleX="16962" custScaleY="62940" custLinFactY="166517" custLinFactNeighborX="-5740" custLinFactNeighborY="200000"/>
      <dgm:spPr/>
    </dgm:pt>
    <dgm:pt modelId="{9DEB6296-E149-45A9-A0A4-943592B93B20}" type="pres">
      <dgm:prSet presAssocID="{214412CE-9DCF-492C-87BF-AEDA806B1BF4}" presName="compNode" presStyleCnt="0"/>
      <dgm:spPr/>
    </dgm:pt>
    <dgm:pt modelId="{516E81B4-378D-4F38-A764-9F4C52DB5987}" type="pres">
      <dgm:prSet presAssocID="{214412CE-9DCF-492C-87BF-AEDA806B1BF4}" presName="dummyConnPt" presStyleCnt="0"/>
      <dgm:spPr/>
    </dgm:pt>
    <dgm:pt modelId="{096375ED-8145-4DC1-836F-381021830427}" type="pres">
      <dgm:prSet presAssocID="{214412CE-9DCF-492C-87BF-AEDA806B1BF4}" presName="node" presStyleLbl="node1" presStyleIdx="1" presStyleCnt="6" custScaleX="128290" custScaleY="147386" custLinFactY="-22699" custLinFactNeighborX="71388" custLinFactNeighborY="-100000">
        <dgm:presLayoutVars>
          <dgm:bulletEnabled val="1"/>
        </dgm:presLayoutVars>
      </dgm:prSet>
      <dgm:spPr/>
    </dgm:pt>
    <dgm:pt modelId="{FA8AE743-0C39-421B-B5C5-815CC4EE8198}" type="pres">
      <dgm:prSet presAssocID="{C28BF64D-41A0-4F18-A085-B8E69F6F9304}" presName="sibTrans" presStyleLbl="bgSibTrans2D1" presStyleIdx="1" presStyleCnt="5" custFlipVert="1" custFlipHor="1" custScaleX="15519" custScaleY="95039" custLinFactNeighborX="-11068"/>
      <dgm:spPr/>
    </dgm:pt>
    <dgm:pt modelId="{2D62FD39-A00D-4FFB-A01E-B2AC970B64E4}" type="pres">
      <dgm:prSet presAssocID="{D302B9D8-8C60-42F9-88DE-C052B3FF8381}" presName="compNode" presStyleCnt="0"/>
      <dgm:spPr/>
    </dgm:pt>
    <dgm:pt modelId="{C19F79A4-516D-43EA-859F-0604C7129459}" type="pres">
      <dgm:prSet presAssocID="{D302B9D8-8C60-42F9-88DE-C052B3FF8381}" presName="dummyConnPt" presStyleCnt="0"/>
      <dgm:spPr/>
    </dgm:pt>
    <dgm:pt modelId="{39F08D2A-3A60-44E9-895F-289E7A79F063}" type="pres">
      <dgm:prSet presAssocID="{D302B9D8-8C60-42F9-88DE-C052B3FF8381}" presName="node" presStyleLbl="node1" presStyleIdx="2" presStyleCnt="6" custScaleX="126814" custScaleY="143465" custLinFactX="100000" custLinFactY="-100000" custLinFactNeighborX="141681" custLinFactNeighborY="-195621">
        <dgm:presLayoutVars>
          <dgm:bulletEnabled val="1"/>
        </dgm:presLayoutVars>
      </dgm:prSet>
      <dgm:spPr/>
    </dgm:pt>
    <dgm:pt modelId="{F70F246D-1ECE-46E2-8CD6-92C59DADA3FB}" type="pres">
      <dgm:prSet presAssocID="{2F702CD4-B5EF-41B6-A7E8-DD6737D1651B}" presName="sibTrans" presStyleLbl="bgSibTrans2D1" presStyleIdx="2" presStyleCnt="5" custAng="99556" custFlipVert="1" custFlipHor="1" custScaleX="21248" custScaleY="33538" custLinFactY="-124989" custLinFactNeighborX="33676" custLinFactNeighborY="-200000"/>
      <dgm:spPr/>
    </dgm:pt>
    <dgm:pt modelId="{CB1CA9EE-D03B-47AF-A058-BBB00AC11E7B}" type="pres">
      <dgm:prSet presAssocID="{CB8FC46C-15BE-4656-882E-DD1F675FD5FA}" presName="compNode" presStyleCnt="0"/>
      <dgm:spPr/>
    </dgm:pt>
    <dgm:pt modelId="{B4B4ADB0-E546-4FB1-BB2D-651DEB182B05}" type="pres">
      <dgm:prSet presAssocID="{CB8FC46C-15BE-4656-882E-DD1F675FD5FA}" presName="dummyConnPt" presStyleCnt="0"/>
      <dgm:spPr/>
    </dgm:pt>
    <dgm:pt modelId="{4667453C-9F23-448C-9DE5-312C721051FA}" type="pres">
      <dgm:prSet presAssocID="{CB8FC46C-15BE-4656-882E-DD1F675FD5FA}" presName="node" presStyleLbl="node1" presStyleIdx="3" presStyleCnt="6" custScaleX="131156" custScaleY="162600" custLinFactNeighborX="82674" custLinFactNeighborY="-71204">
        <dgm:presLayoutVars>
          <dgm:bulletEnabled val="1"/>
        </dgm:presLayoutVars>
      </dgm:prSet>
      <dgm:spPr/>
    </dgm:pt>
    <dgm:pt modelId="{CEDB7A61-43ED-4255-BE39-411885F2CC07}" type="pres">
      <dgm:prSet presAssocID="{54881C0F-FE46-4F45-8963-D42E1D1E76BE}" presName="sibTrans" presStyleLbl="bgSibTrans2D1" presStyleIdx="3" presStyleCnt="5" custFlipVert="1" custFlipHor="1" custScaleX="2082" custScaleY="33538" custLinFactY="134208" custLinFactNeighborX="-9409" custLinFactNeighborY="200000"/>
      <dgm:spPr/>
    </dgm:pt>
    <dgm:pt modelId="{BA47B032-C10D-4290-AE95-AE8C4DFF1923}" type="pres">
      <dgm:prSet presAssocID="{2A4312C7-62D9-47AE-8438-6EC78065C8C0}" presName="compNode" presStyleCnt="0"/>
      <dgm:spPr/>
    </dgm:pt>
    <dgm:pt modelId="{1FEBB364-3564-4F65-8046-0DAA8EBA34CE}" type="pres">
      <dgm:prSet presAssocID="{2A4312C7-62D9-47AE-8438-6EC78065C8C0}" presName="dummyConnPt" presStyleCnt="0"/>
      <dgm:spPr/>
    </dgm:pt>
    <dgm:pt modelId="{24F967E2-A1AF-4447-9E15-9F5CB14D7912}" type="pres">
      <dgm:prSet presAssocID="{2A4312C7-62D9-47AE-8438-6EC78065C8C0}" presName="node" presStyleLbl="node1" presStyleIdx="4" presStyleCnt="6" custScaleX="112243" custScaleY="138162" custLinFactY="3968" custLinFactNeighborX="-92438" custLinFactNeighborY="100000">
        <dgm:presLayoutVars>
          <dgm:bulletEnabled val="1"/>
        </dgm:presLayoutVars>
      </dgm:prSet>
      <dgm:spPr/>
    </dgm:pt>
    <dgm:pt modelId="{1BC81A7D-C681-4C49-A029-DC3E10268FE0}" type="pres">
      <dgm:prSet presAssocID="{41B4EE73-8C22-4F73-89DA-8DD1430DCDB7}" presName="sibTrans" presStyleLbl="bgSibTrans2D1" presStyleIdx="4" presStyleCnt="5" custScaleX="3506" custScaleY="72092" custLinFactY="134208" custLinFactNeighborX="-62" custLinFactNeighborY="200000"/>
      <dgm:spPr/>
    </dgm:pt>
    <dgm:pt modelId="{D0B84E4E-AF84-4E31-A26B-FA08286A764D}" type="pres">
      <dgm:prSet presAssocID="{30C0B75E-73AF-45D3-A0DD-963E0912DCEF}" presName="compNode" presStyleCnt="0"/>
      <dgm:spPr/>
    </dgm:pt>
    <dgm:pt modelId="{0680D0E8-B78C-4111-83D3-27AC0D969BDE}" type="pres">
      <dgm:prSet presAssocID="{30C0B75E-73AF-45D3-A0DD-963E0912DCEF}" presName="dummyConnPt" presStyleCnt="0"/>
      <dgm:spPr/>
    </dgm:pt>
    <dgm:pt modelId="{41F3CAD9-E41E-4560-BD37-ED1128DE3ED4}" type="pres">
      <dgm:prSet presAssocID="{30C0B75E-73AF-45D3-A0DD-963E0912DCEF}" presName="node" presStyleLbl="node1" presStyleIdx="5" presStyleCnt="6" custScaleX="116940" custScaleY="136141" custLinFactX="-100000" custLinFactY="100000" custLinFactNeighborX="-151072" custLinFactNeighborY="167130">
        <dgm:presLayoutVars>
          <dgm:bulletEnabled val="1"/>
        </dgm:presLayoutVars>
      </dgm:prSet>
      <dgm:spPr/>
    </dgm:pt>
  </dgm:ptLst>
  <dgm:cxnLst>
    <dgm:cxn modelId="{1AD13F14-DE9A-49B6-AF01-EED9AFA5C2FE}" srcId="{E2F43007-51DA-47AF-9B1A-5D55C0B58334}" destId="{30C0B75E-73AF-45D3-A0DD-963E0912DCEF}" srcOrd="5" destOrd="0" parTransId="{8110B659-99C7-44D0-BC67-45A6FF5531F3}" sibTransId="{A6C959E7-BF52-44D3-804D-2C1BD93CC5AA}"/>
    <dgm:cxn modelId="{F84B6A18-5C17-414D-A5DD-B87E3140CAC7}" type="presOf" srcId="{CB8FC46C-15BE-4656-882E-DD1F675FD5FA}" destId="{4667453C-9F23-448C-9DE5-312C721051FA}" srcOrd="0" destOrd="0" presId="urn:microsoft.com/office/officeart/2005/8/layout/bProcess4"/>
    <dgm:cxn modelId="{93DFCF1A-DAE9-4ABA-8ABB-BC0BAE13E931}" type="presOf" srcId="{2A4312C7-62D9-47AE-8438-6EC78065C8C0}" destId="{24F967E2-A1AF-4447-9E15-9F5CB14D7912}" srcOrd="0" destOrd="0" presId="urn:microsoft.com/office/officeart/2005/8/layout/bProcess4"/>
    <dgm:cxn modelId="{A3CEB235-C744-401E-87F9-79C98CF9BA87}" srcId="{E2F43007-51DA-47AF-9B1A-5D55C0B58334}" destId="{D302B9D8-8C60-42F9-88DE-C052B3FF8381}" srcOrd="2" destOrd="0" parTransId="{34098D9F-A7BF-49B2-80E4-A04A2251165B}" sibTransId="{2F702CD4-B5EF-41B6-A7E8-DD6737D1651B}"/>
    <dgm:cxn modelId="{B8A25F44-BCDF-479C-AA27-38AE52FB8810}" srcId="{E2F43007-51DA-47AF-9B1A-5D55C0B58334}" destId="{D48ABA89-643B-416A-9A5E-85E4741241B3}" srcOrd="0" destOrd="0" parTransId="{2667A2F6-DE79-46EB-9012-3CC61BB3CA90}" sibTransId="{8617E4AA-739F-46B2-9F53-79F76FDAA2E8}"/>
    <dgm:cxn modelId="{7DFDE74C-F050-4B46-B704-CE37F48B8A1C}" srcId="{E2F43007-51DA-47AF-9B1A-5D55C0B58334}" destId="{214412CE-9DCF-492C-87BF-AEDA806B1BF4}" srcOrd="1" destOrd="0" parTransId="{435F981C-F770-43AB-B582-5B6BCA03070E}" sibTransId="{C28BF64D-41A0-4F18-A085-B8E69F6F9304}"/>
    <dgm:cxn modelId="{EE5F9D4F-9DEB-4405-BAE4-454DC45BA54D}" type="presOf" srcId="{D48ABA89-643B-416A-9A5E-85E4741241B3}" destId="{85E72645-2B0F-4B4F-B0C4-197960763D7A}" srcOrd="0" destOrd="0" presId="urn:microsoft.com/office/officeart/2005/8/layout/bProcess4"/>
    <dgm:cxn modelId="{54773860-6BE9-4233-AE3D-037EB5B65A69}" srcId="{E2F43007-51DA-47AF-9B1A-5D55C0B58334}" destId="{2A4312C7-62D9-47AE-8438-6EC78065C8C0}" srcOrd="4" destOrd="0" parTransId="{56C7BE5D-5F05-48D1-9463-73B987C1EB89}" sibTransId="{41B4EE73-8C22-4F73-89DA-8DD1430DCDB7}"/>
    <dgm:cxn modelId="{A9F98062-58A7-4B96-B6CB-5572D189CC2C}" type="presOf" srcId="{E2F43007-51DA-47AF-9B1A-5D55C0B58334}" destId="{8C38595C-B979-4B5C-95D9-3395F6B1DFC1}" srcOrd="0" destOrd="0" presId="urn:microsoft.com/office/officeart/2005/8/layout/bProcess4"/>
    <dgm:cxn modelId="{2D044E6D-4AE6-4338-B3B7-58FD6008B064}" type="presOf" srcId="{54881C0F-FE46-4F45-8963-D42E1D1E76BE}" destId="{CEDB7A61-43ED-4255-BE39-411885F2CC07}" srcOrd="0" destOrd="0" presId="urn:microsoft.com/office/officeart/2005/8/layout/bProcess4"/>
    <dgm:cxn modelId="{2B5BA376-FF49-44D0-8C0E-F5ABF3894313}" type="presOf" srcId="{C28BF64D-41A0-4F18-A085-B8E69F6F9304}" destId="{FA8AE743-0C39-421B-B5C5-815CC4EE8198}" srcOrd="0" destOrd="0" presId="urn:microsoft.com/office/officeart/2005/8/layout/bProcess4"/>
    <dgm:cxn modelId="{21F1569D-CDB6-4545-93F1-0C675ECF0072}" type="presOf" srcId="{D302B9D8-8C60-42F9-88DE-C052B3FF8381}" destId="{39F08D2A-3A60-44E9-895F-289E7A79F063}" srcOrd="0" destOrd="0" presId="urn:microsoft.com/office/officeart/2005/8/layout/bProcess4"/>
    <dgm:cxn modelId="{04EAED9F-2A89-424B-B75E-76B609463016}" type="presOf" srcId="{8617E4AA-739F-46B2-9F53-79F76FDAA2E8}" destId="{3D55D692-B05F-4164-9ACD-B96B45F94B37}" srcOrd="0" destOrd="0" presId="urn:microsoft.com/office/officeart/2005/8/layout/bProcess4"/>
    <dgm:cxn modelId="{362F31A7-1404-4F6D-9526-D848164F199B}" type="presOf" srcId="{214412CE-9DCF-492C-87BF-AEDA806B1BF4}" destId="{096375ED-8145-4DC1-836F-381021830427}" srcOrd="0" destOrd="0" presId="urn:microsoft.com/office/officeart/2005/8/layout/bProcess4"/>
    <dgm:cxn modelId="{45630EBB-88F8-4D3E-B2AB-34C9BE6A50CC}" srcId="{E2F43007-51DA-47AF-9B1A-5D55C0B58334}" destId="{CB8FC46C-15BE-4656-882E-DD1F675FD5FA}" srcOrd="3" destOrd="0" parTransId="{67DBAA05-98B1-4C14-AE89-F6B1A152F0C3}" sibTransId="{54881C0F-FE46-4F45-8963-D42E1D1E76BE}"/>
    <dgm:cxn modelId="{B016A4CA-9D0F-4273-AEB1-5211CD747AC7}" type="presOf" srcId="{30C0B75E-73AF-45D3-A0DD-963E0912DCEF}" destId="{41F3CAD9-E41E-4560-BD37-ED1128DE3ED4}" srcOrd="0" destOrd="0" presId="urn:microsoft.com/office/officeart/2005/8/layout/bProcess4"/>
    <dgm:cxn modelId="{9D2544E3-ECFC-41C7-B6DD-90DCFA150E06}" type="presOf" srcId="{2F702CD4-B5EF-41B6-A7E8-DD6737D1651B}" destId="{F70F246D-1ECE-46E2-8CD6-92C59DADA3FB}" srcOrd="0" destOrd="0" presId="urn:microsoft.com/office/officeart/2005/8/layout/bProcess4"/>
    <dgm:cxn modelId="{84B853EA-C6B3-4AFB-84E7-416AB470CCF5}" type="presOf" srcId="{41B4EE73-8C22-4F73-89DA-8DD1430DCDB7}" destId="{1BC81A7D-C681-4C49-A029-DC3E10268FE0}" srcOrd="0" destOrd="0" presId="urn:microsoft.com/office/officeart/2005/8/layout/bProcess4"/>
    <dgm:cxn modelId="{07330E3B-40C2-480E-8A0E-11A62B9C5141}" type="presParOf" srcId="{8C38595C-B979-4B5C-95D9-3395F6B1DFC1}" destId="{82F60173-69AC-439E-8978-319A4503B213}" srcOrd="0" destOrd="0" presId="urn:microsoft.com/office/officeart/2005/8/layout/bProcess4"/>
    <dgm:cxn modelId="{1DA5510D-4FE0-4713-8F34-4F91F1AED03C}" type="presParOf" srcId="{82F60173-69AC-439E-8978-319A4503B213}" destId="{9E55CF2F-5DEB-46F0-BA31-E35F78C8CD74}" srcOrd="0" destOrd="0" presId="urn:microsoft.com/office/officeart/2005/8/layout/bProcess4"/>
    <dgm:cxn modelId="{946AF514-325F-4DAA-AFFC-15F69A595EE2}" type="presParOf" srcId="{82F60173-69AC-439E-8978-319A4503B213}" destId="{85E72645-2B0F-4B4F-B0C4-197960763D7A}" srcOrd="1" destOrd="0" presId="urn:microsoft.com/office/officeart/2005/8/layout/bProcess4"/>
    <dgm:cxn modelId="{00EAB244-E9A5-4479-8163-6A652E6601E0}" type="presParOf" srcId="{8C38595C-B979-4B5C-95D9-3395F6B1DFC1}" destId="{3D55D692-B05F-4164-9ACD-B96B45F94B37}" srcOrd="1" destOrd="0" presId="urn:microsoft.com/office/officeart/2005/8/layout/bProcess4"/>
    <dgm:cxn modelId="{9A889F06-B1F8-445D-BC81-2E82CA4C15C3}" type="presParOf" srcId="{8C38595C-B979-4B5C-95D9-3395F6B1DFC1}" destId="{9DEB6296-E149-45A9-A0A4-943592B93B20}" srcOrd="2" destOrd="0" presId="urn:microsoft.com/office/officeart/2005/8/layout/bProcess4"/>
    <dgm:cxn modelId="{66146108-FAF5-4CFB-BA15-7152957EC70B}" type="presParOf" srcId="{9DEB6296-E149-45A9-A0A4-943592B93B20}" destId="{516E81B4-378D-4F38-A764-9F4C52DB5987}" srcOrd="0" destOrd="0" presId="urn:microsoft.com/office/officeart/2005/8/layout/bProcess4"/>
    <dgm:cxn modelId="{B2AC6D01-B46C-475A-A4F6-CF8290BF07A0}" type="presParOf" srcId="{9DEB6296-E149-45A9-A0A4-943592B93B20}" destId="{096375ED-8145-4DC1-836F-381021830427}" srcOrd="1" destOrd="0" presId="urn:microsoft.com/office/officeart/2005/8/layout/bProcess4"/>
    <dgm:cxn modelId="{39F3553A-10A9-42CC-9409-D92192A49694}" type="presParOf" srcId="{8C38595C-B979-4B5C-95D9-3395F6B1DFC1}" destId="{FA8AE743-0C39-421B-B5C5-815CC4EE8198}" srcOrd="3" destOrd="0" presId="urn:microsoft.com/office/officeart/2005/8/layout/bProcess4"/>
    <dgm:cxn modelId="{A2F4C029-B3F4-4171-AF38-ECF48FE113D6}" type="presParOf" srcId="{8C38595C-B979-4B5C-95D9-3395F6B1DFC1}" destId="{2D62FD39-A00D-4FFB-A01E-B2AC970B64E4}" srcOrd="4" destOrd="0" presId="urn:microsoft.com/office/officeart/2005/8/layout/bProcess4"/>
    <dgm:cxn modelId="{A8CFF9EE-F42A-48FB-A5C0-8F3233C9DFFE}" type="presParOf" srcId="{2D62FD39-A00D-4FFB-A01E-B2AC970B64E4}" destId="{C19F79A4-516D-43EA-859F-0604C7129459}" srcOrd="0" destOrd="0" presId="urn:microsoft.com/office/officeart/2005/8/layout/bProcess4"/>
    <dgm:cxn modelId="{5A7B96A4-C058-407D-9884-282FBEEE739D}" type="presParOf" srcId="{2D62FD39-A00D-4FFB-A01E-B2AC970B64E4}" destId="{39F08D2A-3A60-44E9-895F-289E7A79F063}" srcOrd="1" destOrd="0" presId="urn:microsoft.com/office/officeart/2005/8/layout/bProcess4"/>
    <dgm:cxn modelId="{B122CED6-6056-4384-BD22-85A345D28741}" type="presParOf" srcId="{8C38595C-B979-4B5C-95D9-3395F6B1DFC1}" destId="{F70F246D-1ECE-46E2-8CD6-92C59DADA3FB}" srcOrd="5" destOrd="0" presId="urn:microsoft.com/office/officeart/2005/8/layout/bProcess4"/>
    <dgm:cxn modelId="{F4B58548-A775-4456-AC24-F68483A6DAB7}" type="presParOf" srcId="{8C38595C-B979-4B5C-95D9-3395F6B1DFC1}" destId="{CB1CA9EE-D03B-47AF-A058-BBB00AC11E7B}" srcOrd="6" destOrd="0" presId="urn:microsoft.com/office/officeart/2005/8/layout/bProcess4"/>
    <dgm:cxn modelId="{0D57E4DD-EE81-4BDF-95D6-7817693161D5}" type="presParOf" srcId="{CB1CA9EE-D03B-47AF-A058-BBB00AC11E7B}" destId="{B4B4ADB0-E546-4FB1-BB2D-651DEB182B05}" srcOrd="0" destOrd="0" presId="urn:microsoft.com/office/officeart/2005/8/layout/bProcess4"/>
    <dgm:cxn modelId="{E945BC74-EB43-490F-AED7-253E5F2250B2}" type="presParOf" srcId="{CB1CA9EE-D03B-47AF-A058-BBB00AC11E7B}" destId="{4667453C-9F23-448C-9DE5-312C721051FA}" srcOrd="1" destOrd="0" presId="urn:microsoft.com/office/officeart/2005/8/layout/bProcess4"/>
    <dgm:cxn modelId="{B5A131F6-8456-419E-AED2-94F795B338ED}" type="presParOf" srcId="{8C38595C-B979-4B5C-95D9-3395F6B1DFC1}" destId="{CEDB7A61-43ED-4255-BE39-411885F2CC07}" srcOrd="7" destOrd="0" presId="urn:microsoft.com/office/officeart/2005/8/layout/bProcess4"/>
    <dgm:cxn modelId="{16EDE14A-E5F3-42EA-AB00-9CE8E1DEA8F9}" type="presParOf" srcId="{8C38595C-B979-4B5C-95D9-3395F6B1DFC1}" destId="{BA47B032-C10D-4290-AE95-AE8C4DFF1923}" srcOrd="8" destOrd="0" presId="urn:microsoft.com/office/officeart/2005/8/layout/bProcess4"/>
    <dgm:cxn modelId="{17C9152C-5CAA-4F24-9BB0-D0F50A6349D6}" type="presParOf" srcId="{BA47B032-C10D-4290-AE95-AE8C4DFF1923}" destId="{1FEBB364-3564-4F65-8046-0DAA8EBA34CE}" srcOrd="0" destOrd="0" presId="urn:microsoft.com/office/officeart/2005/8/layout/bProcess4"/>
    <dgm:cxn modelId="{068219ED-E5EB-4EA1-BD22-5CF533E36549}" type="presParOf" srcId="{BA47B032-C10D-4290-AE95-AE8C4DFF1923}" destId="{24F967E2-A1AF-4447-9E15-9F5CB14D7912}" srcOrd="1" destOrd="0" presId="urn:microsoft.com/office/officeart/2005/8/layout/bProcess4"/>
    <dgm:cxn modelId="{C6C1B5B3-E602-469A-A407-617319C25C1F}" type="presParOf" srcId="{8C38595C-B979-4B5C-95D9-3395F6B1DFC1}" destId="{1BC81A7D-C681-4C49-A029-DC3E10268FE0}" srcOrd="9" destOrd="0" presId="urn:microsoft.com/office/officeart/2005/8/layout/bProcess4"/>
    <dgm:cxn modelId="{78139047-BAAA-4107-B153-F104358F9A5E}" type="presParOf" srcId="{8C38595C-B979-4B5C-95D9-3395F6B1DFC1}" destId="{D0B84E4E-AF84-4E31-A26B-FA08286A764D}" srcOrd="10" destOrd="0" presId="urn:microsoft.com/office/officeart/2005/8/layout/bProcess4"/>
    <dgm:cxn modelId="{7B3B819B-31BA-45D6-B3CC-65F69A1A4970}" type="presParOf" srcId="{D0B84E4E-AF84-4E31-A26B-FA08286A764D}" destId="{0680D0E8-B78C-4111-83D3-27AC0D969BDE}" srcOrd="0" destOrd="0" presId="urn:microsoft.com/office/officeart/2005/8/layout/bProcess4"/>
    <dgm:cxn modelId="{06006827-244E-4400-BDBF-8998600A7B4E}" type="presParOf" srcId="{D0B84E4E-AF84-4E31-A26B-FA08286A764D}" destId="{41F3CAD9-E41E-4560-BD37-ED1128DE3ED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91B61-10C9-43E9-BFE7-93EDC1A6E534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16E657E7-642F-4B30-845A-E2463706260C}">
      <dgm:prSet phldrT="[Text]"/>
      <dgm:spPr/>
      <dgm:t>
        <a:bodyPr/>
        <a:lstStyle/>
        <a:p>
          <a:r>
            <a:rPr lang="en-US" dirty="0"/>
            <a:t>Primary Evidence: Attacker’s Blood </a:t>
          </a:r>
        </a:p>
        <a:p>
          <a:r>
            <a:rPr lang="en-US" dirty="0"/>
            <a:t> </a:t>
          </a:r>
        </a:p>
      </dgm:t>
    </dgm:pt>
    <dgm:pt modelId="{51A26A66-ABBD-45BB-862C-EAE428054448}" type="parTrans" cxnId="{97DA714C-D588-495E-9DE3-392E84A9FC2B}">
      <dgm:prSet/>
      <dgm:spPr/>
      <dgm:t>
        <a:bodyPr/>
        <a:lstStyle/>
        <a:p>
          <a:endParaRPr lang="en-US"/>
        </a:p>
      </dgm:t>
    </dgm:pt>
    <dgm:pt modelId="{541F150E-0576-4B44-A541-3424CDC03121}" type="sibTrans" cxnId="{97DA714C-D588-495E-9DE3-392E84A9FC2B}">
      <dgm:prSet/>
      <dgm:spPr/>
      <dgm:t>
        <a:bodyPr/>
        <a:lstStyle/>
        <a:p>
          <a:endParaRPr lang="en-US" dirty="0"/>
        </a:p>
      </dgm:t>
    </dgm:pt>
    <dgm:pt modelId="{AB808230-7033-468F-83F1-5D2197866F05}">
      <dgm:prSet phldrT="[Text]"/>
      <dgm:spPr/>
      <dgm:t>
        <a:bodyPr/>
        <a:lstStyle/>
        <a:p>
          <a:r>
            <a:rPr lang="en-US" dirty="0"/>
            <a:t>Meticulous blood Swabbing due to blood type focus </a:t>
          </a:r>
          <a:r>
            <a:rPr lang="en-US"/>
            <a:t>in 1984 </a:t>
          </a:r>
          <a:endParaRPr lang="en-US" dirty="0"/>
        </a:p>
      </dgm:t>
    </dgm:pt>
    <dgm:pt modelId="{4F79CCB5-1AA4-437D-A415-04D8A190AD60}" type="parTrans" cxnId="{6A12ADE4-CCAA-46D2-8EB2-134C6B9355EF}">
      <dgm:prSet/>
      <dgm:spPr/>
      <dgm:t>
        <a:bodyPr/>
        <a:lstStyle/>
        <a:p>
          <a:endParaRPr lang="en-US"/>
        </a:p>
      </dgm:t>
    </dgm:pt>
    <dgm:pt modelId="{261BD0F5-7D32-4D74-A2CF-8AC1ADC34DDD}" type="sibTrans" cxnId="{6A12ADE4-CCAA-46D2-8EB2-134C6B9355EF}">
      <dgm:prSet/>
      <dgm:spPr/>
      <dgm:t>
        <a:bodyPr/>
        <a:lstStyle/>
        <a:p>
          <a:endParaRPr lang="en-US"/>
        </a:p>
      </dgm:t>
    </dgm:pt>
    <dgm:pt modelId="{9721C59A-C23D-4849-B777-2DE051D04902}" type="pres">
      <dgm:prSet presAssocID="{31B91B61-10C9-43E9-BFE7-93EDC1A6E534}" presName="linearFlow" presStyleCnt="0">
        <dgm:presLayoutVars>
          <dgm:resizeHandles val="exact"/>
        </dgm:presLayoutVars>
      </dgm:prSet>
      <dgm:spPr/>
    </dgm:pt>
    <dgm:pt modelId="{31CD5C80-6867-4569-8664-508167AB2FEA}" type="pres">
      <dgm:prSet presAssocID="{16E657E7-642F-4B30-845A-E2463706260C}" presName="node" presStyleLbl="node1" presStyleIdx="0" presStyleCnt="2">
        <dgm:presLayoutVars>
          <dgm:bulletEnabled val="1"/>
        </dgm:presLayoutVars>
      </dgm:prSet>
      <dgm:spPr/>
    </dgm:pt>
    <dgm:pt modelId="{861292C3-50B7-467F-B20E-6E089D85E842}" type="pres">
      <dgm:prSet presAssocID="{541F150E-0576-4B44-A541-3424CDC03121}" presName="sibTrans" presStyleLbl="sibTrans2D1" presStyleIdx="0" presStyleCnt="1"/>
      <dgm:spPr/>
    </dgm:pt>
    <dgm:pt modelId="{7DC651F7-3505-49A3-8BB5-2BB0C3B4809B}" type="pres">
      <dgm:prSet presAssocID="{541F150E-0576-4B44-A541-3424CDC03121}" presName="connectorText" presStyleLbl="sibTrans2D1" presStyleIdx="0" presStyleCnt="1"/>
      <dgm:spPr/>
    </dgm:pt>
    <dgm:pt modelId="{4D6745D7-59E3-48EE-BD2B-15E27EFA993B}" type="pres">
      <dgm:prSet presAssocID="{AB808230-7033-468F-83F1-5D2197866F05}" presName="node" presStyleLbl="node1" presStyleIdx="1" presStyleCnt="2">
        <dgm:presLayoutVars>
          <dgm:bulletEnabled val="1"/>
        </dgm:presLayoutVars>
      </dgm:prSet>
      <dgm:spPr/>
    </dgm:pt>
  </dgm:ptLst>
  <dgm:cxnLst>
    <dgm:cxn modelId="{0F097A1F-D09E-4E02-9E5B-30034F9181A3}" type="presOf" srcId="{541F150E-0576-4B44-A541-3424CDC03121}" destId="{7DC651F7-3505-49A3-8BB5-2BB0C3B4809B}" srcOrd="1" destOrd="0" presId="urn:microsoft.com/office/officeart/2005/8/layout/process2"/>
    <dgm:cxn modelId="{97DA714C-D588-495E-9DE3-392E84A9FC2B}" srcId="{31B91B61-10C9-43E9-BFE7-93EDC1A6E534}" destId="{16E657E7-642F-4B30-845A-E2463706260C}" srcOrd="0" destOrd="0" parTransId="{51A26A66-ABBD-45BB-862C-EAE428054448}" sibTransId="{541F150E-0576-4B44-A541-3424CDC03121}"/>
    <dgm:cxn modelId="{DB22E753-623E-49FA-AB45-E90841F650F7}" type="presOf" srcId="{541F150E-0576-4B44-A541-3424CDC03121}" destId="{861292C3-50B7-467F-B20E-6E089D85E842}" srcOrd="0" destOrd="0" presId="urn:microsoft.com/office/officeart/2005/8/layout/process2"/>
    <dgm:cxn modelId="{60920D77-3C51-4DFC-9A6C-FDBB01E90AC2}" type="presOf" srcId="{AB808230-7033-468F-83F1-5D2197866F05}" destId="{4D6745D7-59E3-48EE-BD2B-15E27EFA993B}" srcOrd="0" destOrd="0" presId="urn:microsoft.com/office/officeart/2005/8/layout/process2"/>
    <dgm:cxn modelId="{4AD746D4-702F-4399-BFCE-E4301FC2300C}" type="presOf" srcId="{16E657E7-642F-4B30-845A-E2463706260C}" destId="{31CD5C80-6867-4569-8664-508167AB2FEA}" srcOrd="0" destOrd="0" presId="urn:microsoft.com/office/officeart/2005/8/layout/process2"/>
    <dgm:cxn modelId="{67E7E8DF-A960-456A-8378-7537E4B7A351}" type="presOf" srcId="{31B91B61-10C9-43E9-BFE7-93EDC1A6E534}" destId="{9721C59A-C23D-4849-B777-2DE051D04902}" srcOrd="0" destOrd="0" presId="urn:microsoft.com/office/officeart/2005/8/layout/process2"/>
    <dgm:cxn modelId="{6A12ADE4-CCAA-46D2-8EB2-134C6B9355EF}" srcId="{31B91B61-10C9-43E9-BFE7-93EDC1A6E534}" destId="{AB808230-7033-468F-83F1-5D2197866F05}" srcOrd="1" destOrd="0" parTransId="{4F79CCB5-1AA4-437D-A415-04D8A190AD60}" sibTransId="{261BD0F5-7D32-4D74-A2CF-8AC1ADC34DDD}"/>
    <dgm:cxn modelId="{A15136B7-09C9-446E-8BCE-9B04F6D9926E}" type="presParOf" srcId="{9721C59A-C23D-4849-B777-2DE051D04902}" destId="{31CD5C80-6867-4569-8664-508167AB2FEA}" srcOrd="0" destOrd="0" presId="urn:microsoft.com/office/officeart/2005/8/layout/process2"/>
    <dgm:cxn modelId="{4E4A3E0B-61BB-46E5-9B4B-C2140EDE5FC2}" type="presParOf" srcId="{9721C59A-C23D-4849-B777-2DE051D04902}" destId="{861292C3-50B7-467F-B20E-6E089D85E842}" srcOrd="1" destOrd="0" presId="urn:microsoft.com/office/officeart/2005/8/layout/process2"/>
    <dgm:cxn modelId="{5AD214E9-6FA7-4812-83C4-E60AD3B8897B}" type="presParOf" srcId="{861292C3-50B7-467F-B20E-6E089D85E842}" destId="{7DC651F7-3505-49A3-8BB5-2BB0C3B4809B}" srcOrd="0" destOrd="0" presId="urn:microsoft.com/office/officeart/2005/8/layout/process2"/>
    <dgm:cxn modelId="{FDAFB4E6-3855-41D4-8632-74AEDC0C8BD9}" type="presParOf" srcId="{9721C59A-C23D-4849-B777-2DE051D04902}" destId="{4D6745D7-59E3-48EE-BD2B-15E27EFA993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91B61-10C9-43E9-BFE7-93EDC1A6E534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9721C59A-C23D-4849-B777-2DE051D04902}" type="pres">
      <dgm:prSet presAssocID="{31B91B61-10C9-43E9-BFE7-93EDC1A6E534}" presName="linearFlow" presStyleCnt="0">
        <dgm:presLayoutVars>
          <dgm:resizeHandles val="exact"/>
        </dgm:presLayoutVars>
      </dgm:prSet>
      <dgm:spPr/>
    </dgm:pt>
  </dgm:ptLst>
  <dgm:cxnLst>
    <dgm:cxn modelId="{0C44C800-C7EC-42B0-8A1D-536BAFFA7A5E}" type="presOf" srcId="{31B91B61-10C9-43E9-BFE7-93EDC1A6E534}" destId="{9721C59A-C23D-4849-B777-2DE051D04902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5D692-B05F-4164-9ACD-B96B45F94B37}">
      <dsp:nvSpPr>
        <dsp:cNvPr id="0" name=""/>
        <dsp:cNvSpPr/>
      </dsp:nvSpPr>
      <dsp:spPr>
        <a:xfrm rot="21598553" flipH="1">
          <a:off x="2232038" y="1447886"/>
          <a:ext cx="404696" cy="8580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E72645-2B0F-4B4F-B0C4-197960763D7A}">
      <dsp:nvSpPr>
        <dsp:cNvPr id="0" name=""/>
        <dsp:cNvSpPr/>
      </dsp:nvSpPr>
      <dsp:spPr>
        <a:xfrm>
          <a:off x="901124" y="502534"/>
          <a:ext cx="1849522" cy="1439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June 21,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Young Mother abducted, sexually assaulted and murdered.</a:t>
          </a:r>
        </a:p>
      </dsp:txBody>
      <dsp:txXfrm>
        <a:off x="943287" y="544697"/>
        <a:ext cx="1765196" cy="1355215"/>
      </dsp:txXfrm>
    </dsp:sp>
    <dsp:sp modelId="{FA8AE743-0C39-421B-B5C5-815CC4EE8198}">
      <dsp:nvSpPr>
        <dsp:cNvPr id="0" name=""/>
        <dsp:cNvSpPr/>
      </dsp:nvSpPr>
      <dsp:spPr>
        <a:xfrm rot="21581822" flipH="1" flipV="1">
          <a:off x="4572345" y="915458"/>
          <a:ext cx="400306" cy="12955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6375ED-8145-4DC1-836F-381021830427}">
      <dsp:nvSpPr>
        <dsp:cNvPr id="0" name=""/>
        <dsp:cNvSpPr/>
      </dsp:nvSpPr>
      <dsp:spPr>
        <a:xfrm>
          <a:off x="3247975" y="553574"/>
          <a:ext cx="1943206" cy="1339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June 24,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DNA evidence submitted to lab</a:t>
          </a:r>
        </a:p>
      </dsp:txBody>
      <dsp:txXfrm>
        <a:off x="3287207" y="592806"/>
        <a:ext cx="1864742" cy="1261007"/>
      </dsp:txXfrm>
    </dsp:sp>
    <dsp:sp modelId="{F70F246D-1ECE-46E2-8CD6-92C59DADA3FB}">
      <dsp:nvSpPr>
        <dsp:cNvPr id="0" name=""/>
        <dsp:cNvSpPr/>
      </dsp:nvSpPr>
      <dsp:spPr>
        <a:xfrm rot="5400000" flipH="1" flipV="1">
          <a:off x="6823953" y="1479059"/>
          <a:ext cx="413036" cy="4571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F08D2A-3A60-44E9-895F-289E7A79F063}">
      <dsp:nvSpPr>
        <dsp:cNvPr id="0" name=""/>
        <dsp:cNvSpPr/>
      </dsp:nvSpPr>
      <dsp:spPr>
        <a:xfrm>
          <a:off x="5838579" y="548702"/>
          <a:ext cx="1920849" cy="1303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June 26,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Crime lab develops full profile. No hits in state database. 11 suspects immediately exonerated</a:t>
          </a:r>
          <a:r>
            <a:rPr lang="en-US" sz="1400" kern="1200" dirty="0"/>
            <a:t>.</a:t>
          </a:r>
        </a:p>
      </dsp:txBody>
      <dsp:txXfrm>
        <a:off x="5876767" y="586890"/>
        <a:ext cx="1844473" cy="1227461"/>
      </dsp:txXfrm>
    </dsp:sp>
    <dsp:sp modelId="{CEDB7A61-43ED-4255-BE39-411885F2CC07}">
      <dsp:nvSpPr>
        <dsp:cNvPr id="0" name=""/>
        <dsp:cNvSpPr/>
      </dsp:nvSpPr>
      <dsp:spPr>
        <a:xfrm rot="10801476" flipH="1" flipV="1">
          <a:off x="4800604" y="3348660"/>
          <a:ext cx="55223" cy="4571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67453C-9F23-448C-9DE5-312C721051FA}">
      <dsp:nvSpPr>
        <dsp:cNvPr id="0" name=""/>
        <dsp:cNvSpPr/>
      </dsp:nvSpPr>
      <dsp:spPr>
        <a:xfrm>
          <a:off x="5861981" y="2414344"/>
          <a:ext cx="1986617" cy="147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June 28, 2017 (morning)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Profile searched against FBI national database. Hits to offender in Kentucky database for child pornography conviction</a:t>
          </a:r>
          <a:r>
            <a:rPr lang="en-US" sz="1400" kern="1200" dirty="0"/>
            <a:t>.</a:t>
          </a:r>
        </a:p>
      </dsp:txBody>
      <dsp:txXfrm>
        <a:off x="5905262" y="2457625"/>
        <a:ext cx="1900055" cy="1391177"/>
      </dsp:txXfrm>
    </dsp:sp>
    <dsp:sp modelId="{1BC81A7D-C681-4C49-A029-DC3E10268FE0}">
      <dsp:nvSpPr>
        <dsp:cNvPr id="0" name=""/>
        <dsp:cNvSpPr/>
      </dsp:nvSpPr>
      <dsp:spPr>
        <a:xfrm rot="10799071">
          <a:off x="2506548" y="3330734"/>
          <a:ext cx="84243" cy="982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F967E2-A1AF-4447-9E15-9F5CB14D7912}">
      <dsp:nvSpPr>
        <dsp:cNvPr id="0" name=""/>
        <dsp:cNvSpPr/>
      </dsp:nvSpPr>
      <dsp:spPr>
        <a:xfrm>
          <a:off x="3352800" y="2523493"/>
          <a:ext cx="1700142" cy="125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June 28, 2017 (evening)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Suspect arrested</a:t>
          </a:r>
        </a:p>
      </dsp:txBody>
      <dsp:txXfrm>
        <a:off x="3389576" y="2560269"/>
        <a:ext cx="1626590" cy="1182090"/>
      </dsp:txXfrm>
    </dsp:sp>
    <dsp:sp modelId="{41F3CAD9-E41E-4560-BD37-ED1128DE3ED4}">
      <dsp:nvSpPr>
        <dsp:cNvPr id="0" name=""/>
        <dsp:cNvSpPr/>
      </dsp:nvSpPr>
      <dsp:spPr>
        <a:xfrm>
          <a:off x="914401" y="2541861"/>
          <a:ext cx="1771288" cy="1237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January 2018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Suspect pleads guilty to murder.</a:t>
          </a:r>
        </a:p>
      </dsp:txBody>
      <dsp:txXfrm>
        <a:off x="950640" y="2578100"/>
        <a:ext cx="1698810" cy="1164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D5C80-6867-4569-8664-508167AB2FEA}">
      <dsp:nvSpPr>
        <dsp:cNvPr id="0" name=""/>
        <dsp:cNvSpPr/>
      </dsp:nvSpPr>
      <dsp:spPr>
        <a:xfrm>
          <a:off x="1657030" y="613"/>
          <a:ext cx="3620139" cy="2011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Primary Evidence: Attacker’s Blood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</a:t>
          </a:r>
        </a:p>
      </dsp:txBody>
      <dsp:txXfrm>
        <a:off x="1715936" y="59519"/>
        <a:ext cx="3502327" cy="1893376"/>
      </dsp:txXfrm>
    </dsp:sp>
    <dsp:sp modelId="{861292C3-50B7-467F-B20E-6E089D85E842}">
      <dsp:nvSpPr>
        <dsp:cNvPr id="0" name=""/>
        <dsp:cNvSpPr/>
      </dsp:nvSpPr>
      <dsp:spPr>
        <a:xfrm rot="5400000">
          <a:off x="3090002" y="2062082"/>
          <a:ext cx="754195" cy="905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-5400000">
        <a:off x="3195590" y="2137501"/>
        <a:ext cx="543020" cy="527937"/>
      </dsp:txXfrm>
    </dsp:sp>
    <dsp:sp modelId="{4D6745D7-59E3-48EE-BD2B-15E27EFA993B}">
      <dsp:nvSpPr>
        <dsp:cNvPr id="0" name=""/>
        <dsp:cNvSpPr/>
      </dsp:nvSpPr>
      <dsp:spPr>
        <a:xfrm>
          <a:off x="1657030" y="3017397"/>
          <a:ext cx="3620139" cy="2011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Meticulous blood Swabbing due to blood type focus </a:t>
          </a:r>
          <a:r>
            <a:rPr lang="en-US" sz="2900" kern="1200"/>
            <a:t>in 1984 </a:t>
          </a:r>
          <a:endParaRPr lang="en-US" sz="2900" kern="1200" dirty="0"/>
        </a:p>
      </dsp:txBody>
      <dsp:txXfrm>
        <a:off x="1715936" y="3076303"/>
        <a:ext cx="3502327" cy="1893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077521C-E556-4AF0-B18B-3CF11A7E2088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6C7BD5E-95FD-4DFD-95CA-4602BE156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0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3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1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3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7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1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7BD5E-95FD-4DFD-95CA-4602BE156A7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3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B9BC-A418-4482-95EE-6EDAC7D14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149E2-1BBE-4020-A372-9C3EDE8AA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2558C-A914-4C7C-AE20-A3906A53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811EA-2078-4D9A-9DB1-083988A5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57D47-F860-4C79-8B25-C2AF8F57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4FDD7-4438-E04A-8E2B-20761DD4A37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4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CDAC-3DA3-4843-92AC-6783E871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707C0-FE3A-42E5-B690-E257FBA2D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EC2B-98B1-4FB8-8AFD-952D61D1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84AEC-B62A-42CA-B7DC-282DC845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E4975-BC79-4BED-AF42-4989596F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7992F-39D2-1742-AA09-2764CB637D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C368C-7D24-4467-9CB1-6A27EC062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CB746-2A0F-426F-A473-BC24A08AF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61973-19D8-4E3C-9D77-BF5D9453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C8F2-1333-410F-95CA-159609A1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4BCE-FE01-4989-8019-BAEE3FD1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C7636-793C-014F-8595-6CDE2C92CA8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0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11A6-A4EB-494B-8710-E37BC0370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439A9-7B77-4804-A232-ACC2388AE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E4896-636E-4A56-886C-7D46978E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54EF-5BAB-4239-8052-F41218BDF87D}" type="datetimeFigureOut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charset="0"/>
              </a:rPr>
              <a:pPr/>
              <a:t>5/4/18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CA1C-A004-4517-8918-1CFB12D1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C5FAA-0F2A-49BD-B2D5-E5332F9C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2D0-E016-4E8B-AAED-C5BC388B31A4}" type="slidenum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charset="0"/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7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882B-7B58-4217-B561-B873CDE9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4D09-DBA4-4C57-97F2-6A4328F09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21B65-5976-44B9-B29F-EF5B5B5B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E6877-C722-470F-BFEA-F6E274D6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0D46E-A050-4178-8105-86CB3D27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8092E-9CD2-ED49-B230-CC69901F1E8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49EC-E320-408A-BA14-70B841F6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52A21-A089-4B9D-8D9E-8683A493A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0AC93-CB17-4BF7-8E61-3328EF09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0A778-9DF7-4188-9FC1-A5856100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035F-A218-4D2A-8E62-60EC2989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0861A-23F8-894E-906C-9F624AD6CAE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6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30CA-10DB-4A2F-A8C9-721E56EB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084A-4002-403C-A191-18173200D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27E21-9A4C-4CCC-887A-5BD4C6978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9520F-8CBB-457E-A7FE-04AFE227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6270E-6EB7-4CE4-813B-A925F76B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47BB0-9DB2-4E08-B465-750F72A2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1B75-9134-CF44-A797-72A10C5F72B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0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BB07-1953-46DB-BD19-4519D8B5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B619F-121B-42DE-B728-49A4EB48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D17DF-14DC-43FC-BCB0-971E82453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EB0AC-1DB5-43B8-A0EB-18FBE533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9AF0D-7890-4C37-B276-BD5ED6C35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FEA45-D7FE-4A8A-B2E8-D26F1CA1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DD261-81C9-4BBC-B110-1F918D91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61651-4E61-46F2-833A-8554040F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5E204-59B5-1D4B-BD52-F872545797B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9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BE1E-06D6-4DBF-99E9-87754B39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8266-9621-424A-B69A-EDAD86F6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C20DD-49E8-4C12-9A19-7EFABD91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C24DC-DCCA-412D-8B33-C27CAA6E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375-F4E6-4A4F-99A1-090F4CDC1F4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8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4EE7A-B5E0-46E8-8C55-AC2FD216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7A7B0-456E-48BD-89E3-B493A642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E4815-76BA-445E-96AD-A98F0B89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5D891-4020-E141-AB22-CA929A16DE4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2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AFC8-6958-45D2-9225-AE7EBC05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A526-3AAE-4C16-A2DA-FB5A16EF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E3E0E-EE48-4018-9623-477E6661B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C6F82-6B9E-46CF-9157-E632264A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48150-7642-4ACF-A79A-49E9E710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CA6E7-17D2-4301-88A4-A7929665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002CC-8070-324D-B3A2-7F76AB0F13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9D25-AF82-4083-B262-E20D543C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6B0FF-8E2A-475B-A43C-4DBFC834D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C34E-2B47-4B5C-9277-E07E36D4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373E-FB04-40C0-AC41-37E6C1FC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0010-A873-4518-AA4D-688D2E0B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8092E-9CD2-ED49-B230-CC69901F1E8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97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FC19-7821-4C7E-96D5-B404A8DD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20E3E-70E6-46EA-A480-81149F558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22686-D5A0-4300-9854-5249F008F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74319-1A7E-42E2-904A-6BF641FB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FAEA2-D822-4CF7-A306-F9822E26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D75D3-5948-43F9-8A97-73879531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A277B-55FB-BE41-B70A-2DC8C2C7631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3646-9B26-46F5-8D6C-EB4DFE0A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42928-752A-4428-BD6A-7F8F3E2DA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19DD-08CF-491A-8C8F-366E1992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CCA1-2595-4487-A39D-62956068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76C77-5630-41A8-9E41-283A52A9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7992F-39D2-1742-AA09-2764CB637DC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35985-00CF-4CB4-9C83-4F5559489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40C86-C7EC-4571-90D0-B58DC0CBA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FD457-3DDC-486F-82D3-8F6B744C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6DEF2-9385-4E08-9BF7-2EED0D40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83CB-C3EE-48CB-9F76-45B6BEB3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C7636-793C-014F-8595-6CDE2C92CA8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5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7BBF-DDBF-4ADC-9102-153F34DA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C469-F187-4673-BC06-CB929604B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D6737-905A-4812-BE54-3DF99986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6C66-B3DD-4006-B619-445000C5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622A3-1711-4CF7-A0C6-24FA585C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0861A-23F8-894E-906C-9F624AD6CAE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5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BD2E-EEC4-424D-814A-D1A87FA3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03FE-FED6-4599-9810-65F6507A0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F4ED3-D2B4-405A-9DA1-9B4A79006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D50BC-2B1A-428D-A538-3D6CD651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6681D-65DE-4C1E-AC06-15FC3AD1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B0F1D-C222-4E40-89D5-A311F848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1B75-9134-CF44-A797-72A10C5F72B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7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D8BB-F78B-4DD1-89FC-63A28EF0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80A21-3AE9-417B-AB40-487816F12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81C6B-2AB5-4D94-A82F-04AC8242E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53268-4556-4597-B385-3E6654B90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E01BE-3A7C-4226-BF14-0D5CD55C6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16FF9-154C-4177-BA05-616ECE77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54BF3-BCD5-407E-84AE-CDC5BB42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095B7-D97E-4D1D-B3B8-D8AFF724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5E204-59B5-1D4B-BD52-F872545797B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BC3F-26F7-4D2C-91F8-549D9E09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561A-4D10-470B-9A6C-D060F1E7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3D5AA-035B-4DA0-B4B5-DB3E18A4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E59E0-C1C3-4A29-9590-A6D90D4A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8375-F4E6-4A4F-99A1-090F4CDC1F4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7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3A5BD-1C41-4752-9CC8-7E59754A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EA317-9343-4D6C-A36E-FEB80AB5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0B156-FB47-457E-8077-B1CA6172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5D891-4020-E141-AB22-CA929A16DE4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56DB-DD1E-4CFF-A617-5E0E855D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A5F5-076D-459B-827C-0641A2F67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5018B-319A-45A2-97E6-DAA111ED1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03859-E996-4D30-91A6-1E6FD125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76C43-0641-48A7-B376-95BF3EB9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09876-8733-4288-A8D3-9B1E288A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002CC-8070-324D-B3A2-7F76AB0F133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8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058F-6E04-4ED6-9E38-97D347A6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F1E46-BDA7-49BB-8EA7-6C28E2E78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99702-E9FB-47A8-8760-7D28A3C50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59BBB-F4BC-458D-9A6D-10B60C9B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1BCA1-DBA0-487B-B245-21D13376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B7E0A-C821-4901-9431-685EE691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A277B-55FB-BE41-B70A-2DC8C2C7631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9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F258F-903C-43CD-AE24-AB2990C5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F3E3D-BED2-4E94-B587-096861B3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B73E-4472-462E-829F-AF2952F38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54EF-5BAB-4239-8052-F41218BDF87D}" type="datetimeFigureOut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charset="0"/>
              </a:rPr>
              <a:pPr/>
              <a:t>5/4/18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627B-5369-4335-90BD-48A65F2F6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93EC2-5A7B-408A-B7C1-5CEC37715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72D0-E016-4E8B-AAED-C5BC388B31A4}" type="slidenum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charset="0"/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F8A6A-0C09-42AF-BCB6-B7121DD3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26FD-FBD5-41EA-B0C9-BC7F6BAF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907F-8913-4D81-97DE-0A55267C9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54EF-5BAB-4239-8052-F41218BDF87D}" type="datetimeFigureOut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charset="0"/>
              </a:rPr>
              <a:pPr/>
              <a:t>5/4/18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A50AB-18B0-4FDB-9104-03798ECB0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91BFF-8A90-4BAB-BA4F-8D323F1D7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72D0-E016-4E8B-AAED-C5BC388B31A4}" type="slidenum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charset="0"/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8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en.m.wikipedia.org/wiki/China_at_the_1992_Summer_Olympics" TargetMode="Externa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gradefourexplores.wikispaces.com/blue+explorers" TargetMode="External"/><Relationship Id="rId4" Type="http://schemas.openxmlformats.org/officeDocument/2006/relationships/image" Target="../media/image4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ordic_flag_of_the_united_kingdom_(proposal).sv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5" Type="http://schemas.openxmlformats.org/officeDocument/2006/relationships/image" Target="../media/image5.pn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ms-honors-geography.wikispaces.com/Argentina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12" Type="http://schemas.openxmlformats.org/officeDocument/2006/relationships/hyperlink" Target="http://todosloscaminoshaciati.blogspot.com/2011/04/costa-rica-mexico-exporta-su-guerr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Archivo:Flag_of_Iran_(3-2).sv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hyperlink" Target="http://huehue1.blogspot.com/2011/09/una-pequena-bandera-de-guatemala.html" TargetMode="External"/><Relationship Id="rId4" Type="http://schemas.openxmlformats.org/officeDocument/2006/relationships/hyperlink" Target="http://commons.wikimedia.org/wiki/file:flag_of_the_philippines_5_10_15.svg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fhseurope.wikispaces.com/poland+shehid+radhe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ommons.wikimedia.org/wiki/File:Flag_of_Malaysia_(3-2).svg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84163"/>
            <a:ext cx="6172200" cy="78263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700" dirty="0"/>
            </a:br>
            <a:r>
              <a:rPr lang="en-US" sz="8000" b="1" dirty="0"/>
              <a:t>2018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5334000"/>
            <a:ext cx="6858000" cy="1524000"/>
          </a:xfrm>
        </p:spPr>
        <p:txBody>
          <a:bodyPr>
            <a:norm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Presented by Tim Schellberg, President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Gordon Thomas Honeywell, Governmental Affairs</a:t>
            </a:r>
          </a:p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HIDS Conference  - Rome, Italy -  May 4, 2018</a:t>
            </a:r>
          </a:p>
        </p:txBody>
      </p:sp>
      <p:pic>
        <p:nvPicPr>
          <p:cNvPr id="3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69BFAF-19A3-49DC-BE22-336476EAB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11" y="302901"/>
            <a:ext cx="5311178" cy="46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586" y="314980"/>
            <a:ext cx="9161585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Six Finalists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416174-D594-46B7-8DF3-CC6E9FD7B9D4}"/>
              </a:ext>
            </a:extLst>
          </p:cNvPr>
          <p:cNvGrpSpPr/>
          <p:nvPr/>
        </p:nvGrpSpPr>
        <p:grpSpPr>
          <a:xfrm>
            <a:off x="914400" y="4038600"/>
            <a:ext cx="2247900" cy="2202627"/>
            <a:chOff x="914400" y="4038600"/>
            <a:chExt cx="2247900" cy="2202627"/>
          </a:xfrm>
        </p:grpSpPr>
        <p:sp>
          <p:nvSpPr>
            <p:cNvPr id="21" name="TextBox 20"/>
            <p:cNvSpPr txBox="1"/>
            <p:nvPr/>
          </p:nvSpPr>
          <p:spPr>
            <a:xfrm>
              <a:off x="914400" y="4038600"/>
              <a:ext cx="22479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Colorado, USA 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5D79BCC-7D16-419B-9F9E-E621109A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228" y="5089388"/>
              <a:ext cx="1486243" cy="115183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00EDF-343C-44BD-8CC4-16984BF96A19}"/>
              </a:ext>
            </a:extLst>
          </p:cNvPr>
          <p:cNvGrpSpPr/>
          <p:nvPr/>
        </p:nvGrpSpPr>
        <p:grpSpPr>
          <a:xfrm>
            <a:off x="5867400" y="1731273"/>
            <a:ext cx="2286001" cy="2203207"/>
            <a:chOff x="5867400" y="1731273"/>
            <a:chExt cx="2286001" cy="2203207"/>
          </a:xfrm>
        </p:grpSpPr>
        <p:sp>
          <p:nvSpPr>
            <p:cNvPr id="7" name="TextBox 6"/>
            <p:cNvSpPr txBox="1"/>
            <p:nvPr/>
          </p:nvSpPr>
          <p:spPr>
            <a:xfrm>
              <a:off x="5867400" y="1731273"/>
              <a:ext cx="22860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United Kingdom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098CC9-A969-4BEF-A914-04306A72D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683" y="2824476"/>
              <a:ext cx="1691434" cy="11100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AD7951-6E24-4FEC-B793-F2F5A5497A26}"/>
              </a:ext>
            </a:extLst>
          </p:cNvPr>
          <p:cNvGrpSpPr/>
          <p:nvPr/>
        </p:nvGrpSpPr>
        <p:grpSpPr>
          <a:xfrm>
            <a:off x="2895600" y="914400"/>
            <a:ext cx="3200400" cy="2139317"/>
            <a:chOff x="2895600" y="908683"/>
            <a:chExt cx="3200400" cy="2139317"/>
          </a:xfrm>
        </p:grpSpPr>
        <p:sp>
          <p:nvSpPr>
            <p:cNvPr id="2" name="TextBox 1"/>
            <p:cNvSpPr txBox="1"/>
            <p:nvPr/>
          </p:nvSpPr>
          <p:spPr>
            <a:xfrm>
              <a:off x="2895600" y="908683"/>
              <a:ext cx="3200400" cy="106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Massachusetts, </a:t>
              </a:r>
            </a:p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USA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836DCDE-67F1-43E9-A533-CCC4D97C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896161"/>
              <a:ext cx="1486243" cy="11518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36E580-2690-441E-90C7-894B6F251C9F}"/>
              </a:ext>
            </a:extLst>
          </p:cNvPr>
          <p:cNvGrpSpPr/>
          <p:nvPr/>
        </p:nvGrpSpPr>
        <p:grpSpPr>
          <a:xfrm>
            <a:off x="6103515" y="4343400"/>
            <a:ext cx="1752602" cy="2138362"/>
            <a:chOff x="6162462" y="4298126"/>
            <a:chExt cx="1752602" cy="2138362"/>
          </a:xfrm>
        </p:grpSpPr>
        <p:sp>
          <p:nvSpPr>
            <p:cNvPr id="8" name="TextBox 7"/>
            <p:cNvSpPr txBox="1"/>
            <p:nvPr/>
          </p:nvSpPr>
          <p:spPr>
            <a:xfrm>
              <a:off x="6162462" y="4298126"/>
              <a:ext cx="17526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Arizona, USA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F6E8DD-2933-4D6A-A541-8483B0BE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5284649"/>
              <a:ext cx="1486243" cy="115183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0301EE-273D-4B12-BE01-F36043AA286D}"/>
              </a:ext>
            </a:extLst>
          </p:cNvPr>
          <p:cNvGrpSpPr/>
          <p:nvPr/>
        </p:nvGrpSpPr>
        <p:grpSpPr>
          <a:xfrm>
            <a:off x="1142998" y="2234625"/>
            <a:ext cx="1752602" cy="1699855"/>
            <a:chOff x="1142998" y="2234625"/>
            <a:chExt cx="1752602" cy="169985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13761C-4670-4F6E-9CF9-490037CC0519}"/>
                </a:ext>
              </a:extLst>
            </p:cNvPr>
            <p:cNvSpPr txBox="1"/>
            <p:nvPr/>
          </p:nvSpPr>
          <p:spPr>
            <a:xfrm>
              <a:off x="1142998" y="2234625"/>
              <a:ext cx="17526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China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0C5CF86-8DC0-4140-8064-0E0C0FA7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162050" y="2791480"/>
              <a:ext cx="1714500" cy="1143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484FCB-C2C9-48E8-9281-940686A094D8}"/>
              </a:ext>
            </a:extLst>
          </p:cNvPr>
          <p:cNvGrpSpPr/>
          <p:nvPr/>
        </p:nvGrpSpPr>
        <p:grpSpPr>
          <a:xfrm>
            <a:off x="3159049" y="5103675"/>
            <a:ext cx="2667000" cy="1797580"/>
            <a:chOff x="3124200" y="5082956"/>
            <a:chExt cx="2667000" cy="1797580"/>
          </a:xfrm>
        </p:grpSpPr>
        <p:sp>
          <p:nvSpPr>
            <p:cNvPr id="6" name="TextBox 5"/>
            <p:cNvSpPr txBox="1"/>
            <p:nvPr/>
          </p:nvSpPr>
          <p:spPr>
            <a:xfrm>
              <a:off x="3124200" y="5082956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Georgia" panose="02040502050405020303" pitchFamily="18" charset="0"/>
                </a:rPr>
                <a:t>Montenegro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96BF177-7F86-43AB-9EA6-A010DCDA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88" y="5661336"/>
              <a:ext cx="1828800" cy="12192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97D25EA-3FB9-47D7-94EC-5A6CE107D7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0.18142 -1.85185E-6 0.32916 0.14236 0.32916 0.31806 C 0.32916 0.49375 0.18142 0.63634 3.33333E-6 0.63634 C -0.18177 0.63634 -0.32917 0.49375 -0.32917 0.31806 C -0.32917 0.14236 -0.18177 -1.85185E-6 3.33333E-6 -1.85185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0.04792 0.17084 -0.025 0.36898 -0.16215 0.43982 C -0.29965 0.51019 -0.45277 0.42732 -0.50312 0.25718 C -0.55225 0.08635 -0.47812 -0.10972 -0.34062 -0.18009 C -0.20121 -0.25162 -0.04965 -0.17083 -4.44444E-6 -2.59259E-6 Z " pathEditMode="relative" rAng="4140000" ptsTypes="AAA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22" y="12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232 C -0.06528 0.17801 -0.24774 0.23333 -0.40278 0.12338 C -0.55538 0.01273 -0.62483 -0.21991 -0.55573 -0.3956 C -0.48507 -0.57083 -0.30156 -0.62222 -0.14844 -0.51412 C 0.00573 -0.40463 0.0743 -0.17384 0.00486 0.00232 Z " pathEditMode="relative" rAng="7080000" ptsTypes="AAAAA">
                                      <p:cBhvr>
                                        <p:cTn id="1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197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C -0.22013 -0.0206 -0.39027 -0.1926 -0.38125 -0.38357 C -0.37048 -0.57431 -0.18315 -0.71412 0.03594 -0.69445 C 0.25816 -0.67292 0.42639 -0.50093 0.4165 -0.30903 C 0.40591 -0.11736 0.21928 0.0206 -4.72222E-6 2.96296E-6 Z " pathEditMode="relative" rAng="11040000" ptsTypes="AAAAA">
                                      <p:cBhvr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347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8 0.00833 C -0.02934 -0.16135 0.00364 -0.375 0.12257 -0.46991 C 0.24236 -0.56598 0.40052 -0.50602 0.47552 -0.33635 C 0.55364 -0.16737 0.51823 0.04722 0.39861 0.14305 C 0.28073 0.23703 0.12257 0.17708 0.04548 0.00833 Z " pathEditMode="relative" rAng="14340000" ptsTypes="AAAAA">
                                      <p:cBhvr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17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C 0.0382 -0.18635 0.19097 -0.29398 0.34375 -0.23959 C 0.49531 -0.18519 0.58889 0.01065 0.55156 0.19676 C 0.51406 0.3831 0.35955 0.49004 0.20781 0.43588 C 0.05521 0.38125 -0.0375 0.18634 -1.38889E-6 2.96296E-6 Z " pathEditMode="relative" rAng="17100000" ptsTypes="AAAAA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455" y="1981200"/>
            <a:ext cx="3810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Since 1992 many DNA strategies were used with no results (CODIS, Interpol, mass screens, YSTR)</a:t>
            </a:r>
          </a:p>
          <a:p>
            <a:pPr marL="0" indent="0">
              <a:buNone/>
            </a:pPr>
            <a:r>
              <a:rPr lang="en-US" sz="1600" dirty="0"/>
              <a:t>In 2016 a new detective with new ideas:  Phenotypic SNPs and DNA “Snapshot” to develop new leads</a:t>
            </a:r>
          </a:p>
          <a:p>
            <a:pPr lvl="1"/>
            <a:r>
              <a:rPr lang="en-US" sz="1600" dirty="0"/>
              <a:t>100 suspects eliminated based on Snap Shot </a:t>
            </a:r>
          </a:p>
          <a:p>
            <a:pPr lvl="1"/>
            <a:r>
              <a:rPr lang="en-US" sz="1600" dirty="0"/>
              <a:t>170 new leads developed and  approached for mass screen</a:t>
            </a:r>
          </a:p>
          <a:p>
            <a:pPr lvl="1"/>
            <a:r>
              <a:rPr lang="en-US" sz="1600" dirty="0"/>
              <a:t>YSTR of relatives to eliminate those that did not volunteer</a:t>
            </a:r>
          </a:p>
          <a:p>
            <a:pPr lvl="1"/>
            <a:r>
              <a:rPr lang="en-US" sz="1600" dirty="0"/>
              <a:t>Primary suspect fled, but left a note confessing to crime.  DNA from toothbrush matched DNA from crime scene</a:t>
            </a:r>
          </a:p>
          <a:p>
            <a:pPr marL="0" indent="0">
              <a:buNone/>
            </a:pPr>
            <a:r>
              <a:rPr lang="en-US" sz="1600" dirty="0"/>
              <a:t>Suspect awaiting court action </a:t>
            </a:r>
          </a:p>
          <a:p>
            <a:pPr marL="3429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b="1" dirty="0"/>
            </a:br>
            <a:r>
              <a:rPr lang="en-US" sz="3100" dirty="0"/>
              <a:t>1992 Sexual Assault and Murder of Lisa Ziegert </a:t>
            </a:r>
            <a:br>
              <a:rPr lang="en-US" sz="3100" dirty="0"/>
            </a:br>
            <a:r>
              <a:rPr lang="en-US" sz="3100" dirty="0"/>
              <a:t>Agawam, Massachusetts</a:t>
            </a:r>
            <a:r>
              <a:rPr lang="en-US" sz="2700" dirty="0"/>
              <a:t>  </a:t>
            </a:r>
            <a:br>
              <a:rPr lang="en-US" sz="2700" dirty="0"/>
            </a:br>
            <a:r>
              <a:rPr lang="en-US" sz="2700" dirty="0"/>
              <a:t> </a:t>
            </a:r>
            <a:br>
              <a:rPr lang="en-US" sz="3100" dirty="0"/>
            </a:b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14F3B-C20E-46BA-A1F6-F23A4605A63C}"/>
              </a:ext>
            </a:extLst>
          </p:cNvPr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en-US" sz="40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Place Case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0DC209-E9F5-4D2A-B8B0-0291137B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866237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CAE57-8B0C-4181-A406-1594A9D70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03823" cy="1901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6651EE-ED0B-4E41-94F6-60DEE655A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604"/>
            <a:ext cx="3531923" cy="4046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460" y="1981200"/>
            <a:ext cx="440634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Both victim’s bodies mutilated (one decapitated). DNA found at both crime scenes, but case goes cold for over 20 years</a:t>
            </a:r>
          </a:p>
          <a:p>
            <a:pPr marL="0" indent="0">
              <a:buNone/>
            </a:pPr>
            <a:r>
              <a:rPr lang="en-US" sz="1400" dirty="0"/>
              <a:t>In 2014, Phoenix Police officers attended a forensic DNA conference and learned about YSTR technology.</a:t>
            </a:r>
          </a:p>
          <a:p>
            <a:pPr lvl="1"/>
            <a:r>
              <a:rPr lang="en-US" sz="1400" dirty="0"/>
              <a:t>This knowledge led anonymously submitting crime scene YSTR markers to public domain relative searching web site.</a:t>
            </a:r>
          </a:p>
          <a:p>
            <a:pPr lvl="1"/>
            <a:r>
              <a:rPr lang="en-US" sz="1400" dirty="0"/>
              <a:t>YSTRs matched the Miller family</a:t>
            </a:r>
          </a:p>
          <a:p>
            <a:pPr lvl="1"/>
            <a:r>
              <a:rPr lang="en-US" sz="1400" dirty="0"/>
              <a:t>5 Millers were part of the 2000 list of suspects.  </a:t>
            </a:r>
          </a:p>
          <a:p>
            <a:pPr lvl="1"/>
            <a:r>
              <a:rPr lang="en-US" sz="1400" dirty="0"/>
              <a:t>One Miller matched the FBI’s psychological profile.   His DNA was clandestinely obtained and matched the crime scene DNA from both cases</a:t>
            </a:r>
          </a:p>
          <a:p>
            <a:pPr marL="0" indent="0">
              <a:buNone/>
            </a:pPr>
            <a:r>
              <a:rPr lang="en-US" sz="1400" dirty="0"/>
              <a:t>Suspect is currently awaiting trial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342900" lvl="1" indent="0">
              <a:buNone/>
            </a:pP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b="1" dirty="0"/>
            </a:br>
            <a:r>
              <a:rPr lang="en-US" sz="2200" dirty="0"/>
              <a:t>Sexual Assault and Murder of Angela </a:t>
            </a:r>
            <a:r>
              <a:rPr lang="en-US" sz="2200" dirty="0" err="1"/>
              <a:t>Brosso</a:t>
            </a:r>
            <a:r>
              <a:rPr lang="en-US" sz="2200" dirty="0"/>
              <a:t> (1992) and Melanie </a:t>
            </a:r>
            <a:r>
              <a:rPr lang="en-US" sz="2200" dirty="0" err="1"/>
              <a:t>Bernas</a:t>
            </a:r>
            <a:r>
              <a:rPr lang="en-US" sz="2200" dirty="0"/>
              <a:t> (1993) </a:t>
            </a:r>
            <a:br>
              <a:rPr lang="en-US" sz="3100" dirty="0"/>
            </a:br>
            <a:r>
              <a:rPr lang="en-US" sz="2200" dirty="0"/>
              <a:t>Phoenix, Arizona  </a:t>
            </a:r>
            <a:br>
              <a:rPr lang="en-US" sz="2200" dirty="0"/>
            </a:br>
            <a:r>
              <a:rPr lang="en-US" sz="2200" dirty="0"/>
              <a:t>Hits in 2015 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2B4EB-119E-424B-84EE-43ABDEEC308E}"/>
              </a:ext>
            </a:extLst>
          </p:cNvPr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en-US" sz="40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Place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B7920-50A1-4CED-9378-7493BE591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1147"/>
            <a:ext cx="1912020" cy="1434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66943-26EF-43A8-B8BC-10016A7B8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26514"/>
            <a:ext cx="2147063" cy="182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E2CFC2-8C8D-42E6-A84A-280BD4A93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E37938-5719-4F4B-BBB0-AEE6577769D2}"/>
              </a:ext>
            </a:extLst>
          </p:cNvPr>
          <p:cNvSpPr txBox="1"/>
          <p:nvPr/>
        </p:nvSpPr>
        <p:spPr>
          <a:xfrm>
            <a:off x="4038600" y="5334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Bold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A3903-A90E-4EF4-843D-29CA7F28BD8A}"/>
              </a:ext>
            </a:extLst>
          </p:cNvPr>
          <p:cNvSpPr txBox="1"/>
          <p:nvPr/>
        </p:nvSpPr>
        <p:spPr>
          <a:xfrm>
            <a:off x="4193831" y="5758190"/>
            <a:ext cx="34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Creative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1DBECA-971E-4FBC-A35C-1A787AA86202}"/>
              </a:ext>
            </a:extLst>
          </p:cNvPr>
          <p:cNvSpPr txBox="1"/>
          <p:nvPr/>
        </p:nvSpPr>
        <p:spPr>
          <a:xfrm>
            <a:off x="5766634" y="6172200"/>
            <a:ext cx="28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Controversial</a:t>
            </a:r>
          </a:p>
        </p:txBody>
      </p:sp>
    </p:spTree>
    <p:extLst>
      <p:ext uri="{BB962C8B-B14F-4D97-AF65-F5344CB8AC3E}">
        <p14:creationId xmlns:p14="http://schemas.microsoft.com/office/powerpoint/2010/main" val="42298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2015 and 2016 assassinations  of crime family members 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Budva, Montenegro</a:t>
            </a:r>
            <a:br>
              <a:rPr lang="en-US" sz="2700" dirty="0">
                <a:solidFill>
                  <a:prstClr val="black"/>
                </a:solidFill>
              </a:rPr>
            </a:br>
            <a:r>
              <a:rPr lang="en-US" sz="2700" dirty="0">
                <a:solidFill>
                  <a:prstClr val="black"/>
                </a:solidFill>
              </a:rPr>
              <a:t>Hits occurred 2016 and 2017  </a:t>
            </a:r>
            <a:br>
              <a:rPr lang="en-US" sz="28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276600" cy="4876800"/>
          </a:xfrm>
        </p:spPr>
        <p:txBody>
          <a:bodyPr>
            <a:normAutofit fontScale="55000" lnSpcReduction="20000"/>
          </a:bodyPr>
          <a:lstStyle/>
          <a:p>
            <a:endParaRPr lang="en-US" sz="2700" dirty="0"/>
          </a:p>
          <a:p>
            <a:r>
              <a:rPr lang="en-US" sz="2700" dirty="0"/>
              <a:t>October, 2015  -  Hit man sneaks through  Montenegrin border to kill crime boss while dinning at his restaurant in  the Old Town of Budva.  High powered sniper rile used.</a:t>
            </a:r>
          </a:p>
          <a:p>
            <a:endParaRPr lang="en-US" sz="2700" dirty="0"/>
          </a:p>
          <a:p>
            <a:r>
              <a:rPr lang="en-US" sz="2700" dirty="0"/>
              <a:t>Firearm trajectory techniques used to pinpoint where to swab wall from building across the street.</a:t>
            </a:r>
          </a:p>
          <a:p>
            <a:r>
              <a:rPr lang="en-US" sz="2700" dirty="0"/>
              <a:t>Interpol “Gateway” hit to Bosnian in the Austrian offender database  arrested for drug crimes.</a:t>
            </a:r>
          </a:p>
          <a:p>
            <a:endParaRPr lang="en-US" sz="2700" dirty="0"/>
          </a:p>
          <a:p>
            <a:r>
              <a:rPr lang="en-US" sz="2700" dirty="0"/>
              <a:t>October, 2016 – Cousin  of first victim also assassinated.   DNA from banknotes used to buy get away car matched to offender in the Montenegrin database.</a:t>
            </a:r>
          </a:p>
          <a:p>
            <a:endParaRPr lang="en-US" sz="2700" dirty="0"/>
          </a:p>
          <a:p>
            <a:r>
              <a:rPr lang="en-US" sz="2700" dirty="0"/>
              <a:t>Both  suspects are in custody and awaiting court action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88392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sz="40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Place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67DB3-83F0-4F18-9DE0-6D5232991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09009"/>
            <a:ext cx="1843706" cy="1686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2CE67-C6BB-455A-B6E1-8FDE25A47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19600"/>
            <a:ext cx="2438400" cy="1633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8A3C04-18A3-46F8-A135-6FB1CAC24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7" y="1970595"/>
            <a:ext cx="4497959" cy="229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3C8F7-14DC-4F52-91D7-3CDE0608F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915400" cy="9288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b="1" dirty="0"/>
            </a:br>
            <a:br>
              <a:rPr lang="en-US" sz="2200" b="1" dirty="0"/>
            </a:br>
            <a:r>
              <a:rPr lang="en-US" sz="2200" dirty="0"/>
              <a:t>1995 murder of 4 people during hotel robbery by two men</a:t>
            </a:r>
            <a:br>
              <a:rPr lang="en-US" sz="2200" dirty="0"/>
            </a:br>
            <a:r>
              <a:rPr lang="en-US" sz="2200" dirty="0" err="1"/>
              <a:t>Huzhou</a:t>
            </a:r>
            <a:r>
              <a:rPr lang="en-US" sz="2200" dirty="0"/>
              <a:t>, China - Hits in 2017    </a:t>
            </a:r>
            <a:br>
              <a:rPr lang="en-US" sz="3100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88392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3rd Place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F0BCE-1A7B-4596-834E-515F7058B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19" y="1828800"/>
            <a:ext cx="235638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544A1F-1F56-4D8F-8938-712B8EFE5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21" y="3576911"/>
            <a:ext cx="1900881" cy="1158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6E6AF5-4290-416F-A4F6-F49D9666A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53" y="1828800"/>
            <a:ext cx="1931647" cy="163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BB9C67-538D-4D7E-BDDC-4B52DE95E0A6}"/>
              </a:ext>
            </a:extLst>
          </p:cNvPr>
          <p:cNvSpPr txBox="1"/>
          <p:nvPr/>
        </p:nvSpPr>
        <p:spPr>
          <a:xfrm>
            <a:off x="217148" y="2743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process of reducing the 10 profiles down to the profiles of the suspects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CB7B34-FE59-4CB7-80F8-DE3651B20C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9B4911A-5633-408E-8E13-F4D947B04033}"/>
              </a:ext>
            </a:extLst>
          </p:cNvPr>
          <p:cNvSpPr txBox="1"/>
          <p:nvPr/>
        </p:nvSpPr>
        <p:spPr>
          <a:xfrm>
            <a:off x="231516" y="1649849"/>
            <a:ext cx="4267200" cy="95410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22 years after murder, case reopened as part of cold case review campaign in Zhejiang Provence.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Evidence: 10 DNA profiles from 26 cigarette butts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936A0B-5545-4205-BA9D-0B31EC589344}"/>
              </a:ext>
            </a:extLst>
          </p:cNvPr>
          <p:cNvSpPr txBox="1"/>
          <p:nvPr/>
        </p:nvSpPr>
        <p:spPr>
          <a:xfrm>
            <a:off x="4953000" y="4895870"/>
            <a:ext cx="3886200" cy="139075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Liu named second suspect. Both have confessed and are awaiting further court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Liu </a:t>
            </a:r>
            <a:r>
              <a:rPr lang="en-US" sz="1400" dirty="0" err="1"/>
              <a:t>Yongbiao</a:t>
            </a:r>
            <a:r>
              <a:rPr lang="en-US" sz="1400" dirty="0"/>
              <a:t> is a famous author in China and has written fictional stories about criminals that get away with murder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E55826-0143-428C-92AE-4B6D5D10C3B6}"/>
              </a:ext>
            </a:extLst>
          </p:cNvPr>
          <p:cNvCxnSpPr>
            <a:cxnSpLocks/>
          </p:cNvCxnSpPr>
          <p:nvPr/>
        </p:nvCxnSpPr>
        <p:spPr>
          <a:xfrm>
            <a:off x="457200" y="2743200"/>
            <a:ext cx="381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C4F1F37-D2EF-4959-B15A-83363A62078A}"/>
              </a:ext>
            </a:extLst>
          </p:cNvPr>
          <p:cNvSpPr txBox="1"/>
          <p:nvPr/>
        </p:nvSpPr>
        <p:spPr>
          <a:xfrm>
            <a:off x="-65670" y="3404729"/>
            <a:ext cx="449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3 victims, 1 previous guest, 2 database hit exclusions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Familial search of remaining profile  against China’s 50 million offender database. One profile produced a candidate list of 19,000  with 925 coming from Anhui Province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China’s YSTR program applied to Anhui Province -  identifies Liu family by obtaining YSTRs in over 2000 villages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Lui</a:t>
            </a:r>
            <a:r>
              <a:rPr lang="en-US" sz="1700" dirty="0"/>
              <a:t> family had 200 members and 6 branches. Mass screen of family  conducted, which led to the arrest of  Liu </a:t>
            </a:r>
            <a:r>
              <a:rPr lang="en-US" sz="1700" dirty="0" err="1"/>
              <a:t>Yongbiao</a:t>
            </a:r>
            <a:r>
              <a:rPr lang="en-US" sz="1700" dirty="0"/>
              <a:t>  in August, 2017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TOP TWO FINALISTS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461" y="1981200"/>
            <a:ext cx="403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Colorado, USA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9914" y="1981200"/>
            <a:ext cx="406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United Kingdom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47F68-2894-44DF-A632-E03860E4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52" y="2972331"/>
            <a:ext cx="4063999" cy="266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B28B87-8F22-4497-B0C7-8EDE331FE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7747" y="2966085"/>
            <a:ext cx="4038600" cy="2698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6CCFA3-3A6B-4550-B560-61B0EB86DE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8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2018 DNA Hit of the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2DFD2-A7A4-4E76-B09D-18931A725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2209800"/>
            <a:ext cx="7772400" cy="3886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785D83-C3D8-4105-AD4D-304CF5C044C3}"/>
              </a:ext>
            </a:extLst>
          </p:cNvPr>
          <p:cNvSpPr txBox="1"/>
          <p:nvPr/>
        </p:nvSpPr>
        <p:spPr>
          <a:xfrm>
            <a:off x="-76200" y="10668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Black" panose="020B0A04020102020204" pitchFamily="34" charset="0"/>
              </a:rPr>
              <a:t>UNITED KINGDOM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95646-CFC1-4840-9C84-7F9A9BB5E7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1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63A8D8-22DF-421D-B7F7-A0B9C3EAF9A6}"/>
              </a:ext>
            </a:extLst>
          </p:cNvPr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2nd Place Case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F673B-6226-4A63-ADFF-5246A9B5A70A}"/>
              </a:ext>
            </a:extLst>
          </p:cNvPr>
          <p:cNvSpPr txBox="1"/>
          <p:nvPr/>
        </p:nvSpPr>
        <p:spPr>
          <a:xfrm>
            <a:off x="1066800" y="914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2017 Sexual Assault and Murder of  Heather Hoffman   </a:t>
            </a:r>
            <a:br>
              <a:rPr lang="en-US" sz="2400" dirty="0"/>
            </a:br>
            <a:r>
              <a:rPr lang="en-US" sz="2400" dirty="0"/>
              <a:t>Fort Collins, Colorado   </a:t>
            </a:r>
            <a:br>
              <a:rPr lang="en-US" sz="2400" dirty="0"/>
            </a:br>
            <a:r>
              <a:rPr lang="en-US" sz="2400" dirty="0"/>
              <a:t>Hit occurred June, 2017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72B1E9B-0E30-466A-A3C1-57AAE1275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43829"/>
            <a:ext cx="2860304" cy="3171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C91ED7-6138-48F8-ABAD-8B9BE71FB331}"/>
              </a:ext>
            </a:extLst>
          </p:cNvPr>
          <p:cNvSpPr txBox="1"/>
          <p:nvPr/>
        </p:nvSpPr>
        <p:spPr>
          <a:xfrm>
            <a:off x="304800" y="607360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Speed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A31E7-2E48-438D-BED8-FA6C2178B287}"/>
              </a:ext>
            </a:extLst>
          </p:cNvPr>
          <p:cNvSpPr txBox="1"/>
          <p:nvPr/>
        </p:nvSpPr>
        <p:spPr>
          <a:xfrm>
            <a:off x="3124200" y="57912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Institutional Precision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11AEC-0893-46D5-A757-F5B3A9AF6075}"/>
              </a:ext>
            </a:extLst>
          </p:cNvPr>
          <p:cNvSpPr txBox="1"/>
          <p:nvPr/>
        </p:nvSpPr>
        <p:spPr>
          <a:xfrm>
            <a:off x="6248400" y="603742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Confidence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680887-98C8-4411-8F28-A7F7DBE50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8BB72-45C5-4C2E-B358-1C22747CF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50688"/>
            <a:ext cx="2743200" cy="3311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F76AB8-53EA-478B-984A-357E25FA00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93076"/>
            <a:ext cx="4178218" cy="1740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724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19401"/>
            <a:ext cx="6934200" cy="2514600"/>
          </a:xfrm>
        </p:spPr>
        <p:txBody>
          <a:bodyPr>
            <a:normAutofit/>
          </a:bodyPr>
          <a:lstStyle/>
          <a:p>
            <a:pPr algn="ctr"/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EF4FA-CFF2-474D-B84C-5906C0F7D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41341"/>
            <a:ext cx="591658" cy="516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63A8D8-22DF-421D-B7F7-A0B9C3EAF9A6}"/>
              </a:ext>
            </a:extLst>
          </p:cNvPr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2nd Place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5A47D-C220-4646-B256-4BB508E5F838}"/>
              </a:ext>
            </a:extLst>
          </p:cNvPr>
          <p:cNvSpPr txBox="1"/>
          <p:nvPr/>
        </p:nvSpPr>
        <p:spPr>
          <a:xfrm>
            <a:off x="3810000" y="4865758"/>
            <a:ext cx="449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State of Colorado is well known in the United States as having one of the best DNA programs in the country. 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85128-CF94-41C0-841C-3E4EE6A3A1E7}"/>
              </a:ext>
            </a:extLst>
          </p:cNvPr>
          <p:cNvSpPr txBox="1"/>
          <p:nvPr/>
        </p:nvSpPr>
        <p:spPr>
          <a:xfrm>
            <a:off x="533400" y="4776544"/>
            <a:ext cx="3149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“This is the way DNA databases are supposed to work” -  Jayann Sepich, Co-Founder, DNA Saves and 2018 DNA Hit of the Year Judge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51D64BA-913B-41C4-B70F-430C72A7EF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86653"/>
              </p:ext>
            </p:extLst>
          </p:nvPr>
        </p:nvGraphicFramePr>
        <p:xfrm>
          <a:off x="-76200" y="609600"/>
          <a:ext cx="8763000" cy="454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9F489C2-7961-4B44-8805-96129153ED60}"/>
              </a:ext>
            </a:extLst>
          </p:cNvPr>
          <p:cNvSpPr/>
          <p:nvPr/>
        </p:nvSpPr>
        <p:spPr>
          <a:xfrm>
            <a:off x="2743200" y="17526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E7DF04-47BD-4DED-A001-34BFD5DEF74D}"/>
              </a:ext>
            </a:extLst>
          </p:cNvPr>
          <p:cNvSpPr/>
          <p:nvPr/>
        </p:nvSpPr>
        <p:spPr>
          <a:xfrm>
            <a:off x="5257800" y="1758474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C68195-E922-42AF-B8C2-4225407558AE}"/>
              </a:ext>
            </a:extLst>
          </p:cNvPr>
          <p:cNvSpPr/>
          <p:nvPr/>
        </p:nvSpPr>
        <p:spPr>
          <a:xfrm rot="5400000">
            <a:off x="6506580" y="2678043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F28A288-8BDD-479D-9988-CD7C6A0BD370}"/>
              </a:ext>
            </a:extLst>
          </p:cNvPr>
          <p:cNvSpPr/>
          <p:nvPr/>
        </p:nvSpPr>
        <p:spPr>
          <a:xfrm rot="10800000">
            <a:off x="2763112" y="366372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F46445-F63F-4D55-B03A-6F47C9D9CCF9}"/>
              </a:ext>
            </a:extLst>
          </p:cNvPr>
          <p:cNvSpPr/>
          <p:nvPr/>
        </p:nvSpPr>
        <p:spPr>
          <a:xfrm rot="10800000">
            <a:off x="5181600" y="3695701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CC904-B520-4928-A2ED-6DC102F84340}"/>
              </a:ext>
            </a:extLst>
          </p:cNvPr>
          <p:cNvSpPr txBox="1"/>
          <p:nvPr/>
        </p:nvSpPr>
        <p:spPr>
          <a:xfrm>
            <a:off x="2286000" y="2438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/>
                <a:solidFill>
                  <a:schemeClr val="accent3"/>
                </a:solidFill>
              </a:rPr>
              <a:t>S P E E D</a:t>
            </a:r>
          </a:p>
        </p:txBody>
      </p:sp>
    </p:spTree>
    <p:extLst>
      <p:ext uri="{BB962C8B-B14F-4D97-AF65-F5344CB8AC3E}">
        <p14:creationId xmlns:p14="http://schemas.microsoft.com/office/powerpoint/2010/main" val="36526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1168"/>
            <a:ext cx="8382000" cy="12192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1984 Sexual Assault and Murder of Melanie Road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Bath, United Kingdom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88392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HIT OF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6F8F8-7934-4F0A-B7B3-C9EEA228C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75004"/>
            <a:ext cx="623548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0386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jones\Desktop\clapping-hands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" y="996793"/>
            <a:ext cx="2057401" cy="167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946" y="1298496"/>
            <a:ext cx="52578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Recognition</a:t>
            </a:r>
            <a:endParaRPr lang="en-US" sz="2000" dirty="0"/>
          </a:p>
        </p:txBody>
      </p:sp>
      <p:pic>
        <p:nvPicPr>
          <p:cNvPr id="2051" name="Picture 3" descr="C:\Users\hjones\Desktop\50ce21d2542f58fec38dc34e1cc68198_save-to-a-lightbox-light-bulb-in-a-head-clipart_1500-16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" y="2819400"/>
            <a:ext cx="2057401" cy="19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hjones\Desktop\loudspeaker-01-600x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9" y="4924562"/>
            <a:ext cx="2057401" cy="1781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DNA Database Hit of the Year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4946" y="34203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Awareness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4946" y="5461138"/>
            <a:ext cx="2401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Promotion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EFFFE-572A-4676-8D3B-A591E9F256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Bath, United Kingdom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FD829-AB90-4CBD-9681-9060F16F1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94" y="1001725"/>
            <a:ext cx="4814875" cy="570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44BE40-C9A6-4C26-B4E6-696E6C0B9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95" y="3056114"/>
            <a:ext cx="3791139" cy="3449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0DD844-675A-4A6E-9FF9-0DF7D4934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8600"/>
            <a:ext cx="9126058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Bath, United Kingdom</a:t>
            </a:r>
          </a:p>
        </p:txBody>
      </p:sp>
      <p:pic>
        <p:nvPicPr>
          <p:cNvPr id="1026" name="Picture 2" descr="From timeworn pubs to sleek cocktail bars, Bath's watering holes runs the gamut">
            <a:extLst>
              <a:ext uri="{FF2B5EF4-FFF2-40B4-BE49-F238E27FC236}">
                <a16:creationId xmlns:a16="http://schemas.microsoft.com/office/drawing/2014/main" id="{C41E7EA1-9167-47DE-8AAF-3C4F73F2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0" y="4114800"/>
            <a:ext cx="438912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AD0C0-2956-41BF-AE9C-47E5A882C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86" y="990600"/>
            <a:ext cx="4409414" cy="293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B7BD7-E32D-45A7-965F-C05E8BB3A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6" y="1447800"/>
            <a:ext cx="3487735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509E7E-CD21-43C8-89D5-8A40C4F37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5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Melanie was Sexual Assaulted and Murdered on 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 June, 1984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1D387B-5C33-4C11-A54E-79C4F925C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1676400"/>
            <a:ext cx="4009832" cy="51054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Attacked while walking home at night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 200 meters from 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Sexual Assaulted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Fought for her life – caused significant amount of offenders blood to be collected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Brutally murdered - Stabbed 26 times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64967-8A2D-4B46-BD59-D2652CE87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32" y="1600200"/>
            <a:ext cx="4276223" cy="4721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72B53A-F175-4785-96F8-55F750CA5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57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26058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Evidence at the Crime Scene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8768945"/>
              </p:ext>
            </p:extLst>
          </p:nvPr>
        </p:nvGraphicFramePr>
        <p:xfrm>
          <a:off x="1066800" y="1371600"/>
          <a:ext cx="6934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C8326AB-6E8E-479B-9E84-A6DFE645A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31CD5C80-6867-4569-8664-508167AB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861292C3-50B7-467F-B20E-6E089D85E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4D6745D7-59E3-48EE-BD2B-15E27EFA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Committed Police with a Never Give up Attitude 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of UK’s Most  Aggressive Criminal Investigations Ever (1984-2016)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08425319"/>
              </p:ext>
            </p:extLst>
          </p:nvPr>
        </p:nvGraphicFramePr>
        <p:xfrm>
          <a:off x="13106400" y="965053"/>
          <a:ext cx="1524000" cy="520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F4334-6EE0-47D7-B34B-63C4E7DE5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410200"/>
            <a:ext cx="2499350" cy="132513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7,723</a:t>
            </a:r>
            <a:r>
              <a:rPr lang="en-US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1900" dirty="0"/>
              <a:t>investigative actions or inquiries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7840C-0138-43F0-AD0E-D1DE180FD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74" y="1577565"/>
            <a:ext cx="1906726" cy="2308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 w="114300" prst="artDeco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84B95-BBB2-4FA3-A25B-E6E1C62E45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81" y="4077404"/>
            <a:ext cx="3848719" cy="2551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401ECC-5B24-4AF7-816A-1851A27A12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95" y="1577564"/>
            <a:ext cx="1822607" cy="2308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14300" prst="artDeco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5439AD-C2D7-4643-B355-9BB2A0402B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85A174-CEDB-4417-8030-7ADCDED054B4}"/>
              </a:ext>
            </a:extLst>
          </p:cNvPr>
          <p:cNvSpPr txBox="1"/>
          <p:nvPr/>
        </p:nvSpPr>
        <p:spPr>
          <a:xfrm>
            <a:off x="7209495" y="3223736"/>
            <a:ext cx="1822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Lead case detective Julie Mackay, </a:t>
            </a:r>
          </a:p>
          <a:p>
            <a:pPr algn="ctr"/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2009-2016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1C44B-4894-4727-A393-C5FCAEB80313}"/>
              </a:ext>
            </a:extLst>
          </p:cNvPr>
          <p:cNvSpPr txBox="1"/>
          <p:nvPr/>
        </p:nvSpPr>
        <p:spPr>
          <a:xfrm>
            <a:off x="0" y="1160383"/>
            <a:ext cx="2472969" cy="13542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25,744</a:t>
            </a:r>
            <a:r>
              <a:rPr lang="en-US" dirty="0"/>
              <a:t> </a:t>
            </a:r>
          </a:p>
          <a:p>
            <a:pPr algn="ctr"/>
            <a:r>
              <a:rPr lang="en-US" sz="1900" dirty="0"/>
              <a:t>documents linked to the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FAAF5-A6D3-4D36-AB16-9F2D060AACD4}"/>
              </a:ext>
            </a:extLst>
          </p:cNvPr>
          <p:cNvSpPr txBox="1"/>
          <p:nvPr/>
        </p:nvSpPr>
        <p:spPr>
          <a:xfrm>
            <a:off x="0" y="3886200"/>
            <a:ext cx="2116283" cy="13542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95</a:t>
            </a:r>
            <a:r>
              <a:rPr lang="en-US" dirty="0"/>
              <a:t> </a:t>
            </a:r>
          </a:p>
          <a:p>
            <a:pPr algn="ctr"/>
            <a:r>
              <a:rPr lang="en-US" sz="1900" dirty="0"/>
              <a:t>arrests made in the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56C80-0C5F-4F4B-970D-A83826876C9D}"/>
              </a:ext>
            </a:extLst>
          </p:cNvPr>
          <p:cNvSpPr txBox="1"/>
          <p:nvPr/>
        </p:nvSpPr>
        <p:spPr>
          <a:xfrm>
            <a:off x="2595864" y="1524000"/>
            <a:ext cx="2433336" cy="106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3,000 </a:t>
            </a:r>
          </a:p>
          <a:p>
            <a:pPr algn="ctr"/>
            <a:r>
              <a:rPr lang="en-US" dirty="0"/>
              <a:t> </a:t>
            </a:r>
            <a:r>
              <a:rPr lang="en-US" sz="1900" dirty="0"/>
              <a:t>Crime scene exhibits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1CF40-8EBF-46F8-A5E3-D5D71C087A09}"/>
              </a:ext>
            </a:extLst>
          </p:cNvPr>
          <p:cNvSpPr txBox="1"/>
          <p:nvPr/>
        </p:nvSpPr>
        <p:spPr>
          <a:xfrm>
            <a:off x="2523002" y="3418582"/>
            <a:ext cx="2506198" cy="13542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2,555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1900" dirty="0"/>
              <a:t>people who were forensically eliminated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EE390-98C5-46B6-AD33-489DB755C95D}"/>
              </a:ext>
            </a:extLst>
          </p:cNvPr>
          <p:cNvSpPr txBox="1"/>
          <p:nvPr/>
        </p:nvSpPr>
        <p:spPr>
          <a:xfrm>
            <a:off x="0" y="2514600"/>
            <a:ext cx="2628672" cy="1061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1,080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1900" dirty="0"/>
              <a:t>voluntary swabs given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1F753-BAA3-4A4F-BFE0-38EBB4C7E235}"/>
              </a:ext>
            </a:extLst>
          </p:cNvPr>
          <p:cNvSpPr txBox="1"/>
          <p:nvPr/>
        </p:nvSpPr>
        <p:spPr>
          <a:xfrm>
            <a:off x="2590800" y="4806315"/>
            <a:ext cx="2514600" cy="13542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1,410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1900" dirty="0"/>
              <a:t>calls from members of the public</a:t>
            </a:r>
          </a:p>
        </p:txBody>
      </p:sp>
    </p:spTree>
    <p:extLst>
      <p:ext uri="{BB962C8B-B14F-4D97-AF65-F5344CB8AC3E}">
        <p14:creationId xmlns:p14="http://schemas.microsoft.com/office/powerpoint/2010/main" val="29026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C3A12-248C-4312-92FA-697514B98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6200" y="4153044"/>
            <a:ext cx="8821258" cy="2362200"/>
          </a:xfrm>
        </p:spPr>
        <p:txBody>
          <a:bodyPr>
            <a:no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Continuous Mass Screenings and elimination sample testing – </a:t>
            </a:r>
          </a:p>
          <a:p>
            <a:pPr algn="ctr"/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1,080</a:t>
            </a:r>
            <a:r>
              <a:rPr lang="en-US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samples </a:t>
            </a:r>
            <a:r>
              <a:rPr lang="en-US" sz="36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collected</a:t>
            </a:r>
            <a:r>
              <a:rPr lang="en-US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and </a:t>
            </a:r>
            <a:r>
              <a:rPr lang="en-US" sz="3600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profiled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5FA388-902D-4D46-8073-4EF2B6612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007490-C9D5-4D12-A96A-7AE27BA852C7}"/>
              </a:ext>
            </a:extLst>
          </p:cNvPr>
          <p:cNvSpPr txBox="1"/>
          <p:nvPr/>
        </p:nvSpPr>
        <p:spPr>
          <a:xfrm>
            <a:off x="0" y="76200"/>
            <a:ext cx="9126058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DNA Story behind the Melanie Road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22D1E-3C82-4A09-AA0B-C7B15D647141}"/>
              </a:ext>
            </a:extLst>
          </p:cNvPr>
          <p:cNvSpPr txBox="1"/>
          <p:nvPr/>
        </p:nvSpPr>
        <p:spPr>
          <a:xfrm>
            <a:off x="152400" y="1671717"/>
            <a:ext cx="2819400" cy="229913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Creation of UK DNA Database.  Crime scene DNA profiled and uploaded – </a:t>
            </a:r>
          </a:p>
          <a:p>
            <a:pPr algn="ctr"/>
            <a:r>
              <a:rPr lang="en-US" b="1" u="sng" dirty="0"/>
              <a:t>No Hits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6981BF-BAAD-4200-85BE-4714B90B4E11}"/>
              </a:ext>
            </a:extLst>
          </p:cNvPr>
          <p:cNvSpPr txBox="1"/>
          <p:nvPr/>
        </p:nvSpPr>
        <p:spPr>
          <a:xfrm>
            <a:off x="3153329" y="1676312"/>
            <a:ext cx="2819400" cy="23083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Becomes one of the UK’s first cases to go through familial searching process – </a:t>
            </a:r>
          </a:p>
          <a:p>
            <a:pPr algn="ctr"/>
            <a:r>
              <a:rPr lang="en-US" b="1" u="sng" dirty="0"/>
              <a:t>No usable results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7DCC1-48AA-4D60-84E2-389B086A4420}"/>
              </a:ext>
            </a:extLst>
          </p:cNvPr>
          <p:cNvSpPr txBox="1"/>
          <p:nvPr/>
        </p:nvSpPr>
        <p:spPr>
          <a:xfrm>
            <a:off x="6172200" y="1662527"/>
            <a:ext cx="2819400" cy="23083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Second familial search approved.  Geographic analytics utilized. Candidate list reduced, but </a:t>
            </a:r>
            <a:r>
              <a:rPr lang="en-US" b="1" i="1" dirty="0"/>
              <a:t>still </a:t>
            </a:r>
            <a:r>
              <a:rPr lang="en-US" b="1" u="sng" dirty="0"/>
              <a:t>no usable results.</a:t>
            </a:r>
          </a:p>
          <a:p>
            <a:pPr algn="ctr"/>
            <a:endParaRPr lang="en-US" u="sng" dirty="0"/>
          </a:p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C2619-4AE5-461F-94F6-5BE6C060B787}"/>
              </a:ext>
            </a:extLst>
          </p:cNvPr>
          <p:cNvSpPr txBox="1"/>
          <p:nvPr/>
        </p:nvSpPr>
        <p:spPr>
          <a:xfrm>
            <a:off x="228600" y="920199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1995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F4F871-D2AC-44AE-94EA-6DFC7C94B21C}"/>
              </a:ext>
            </a:extLst>
          </p:cNvPr>
          <p:cNvSpPr txBox="1"/>
          <p:nvPr/>
        </p:nvSpPr>
        <p:spPr>
          <a:xfrm>
            <a:off x="3124200" y="95481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2011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3335DC-CEE1-4533-AA23-C76939E60F0C}"/>
              </a:ext>
            </a:extLst>
          </p:cNvPr>
          <p:cNvSpPr txBox="1"/>
          <p:nvPr/>
        </p:nvSpPr>
        <p:spPr>
          <a:xfrm>
            <a:off x="6172200" y="914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2013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1DB45DF-1814-4AE5-874C-F774E170860E}"/>
              </a:ext>
            </a:extLst>
          </p:cNvPr>
          <p:cNvSpPr/>
          <p:nvPr/>
        </p:nvSpPr>
        <p:spPr>
          <a:xfrm>
            <a:off x="2809390" y="1026266"/>
            <a:ext cx="436960" cy="372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EE9E2C5-4FB2-4E2D-95AD-8E09C94A5D64}"/>
              </a:ext>
            </a:extLst>
          </p:cNvPr>
          <p:cNvSpPr/>
          <p:nvPr/>
        </p:nvSpPr>
        <p:spPr>
          <a:xfrm>
            <a:off x="5878423" y="1036264"/>
            <a:ext cx="436960" cy="372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3" grpId="0" animBg="1"/>
      <p:bldP spid="14" grpId="0" animBg="1"/>
      <p:bldP spid="19" grpId="0"/>
      <p:bldP spid="21" grpId="0"/>
      <p:bldP spid="22" grpId="0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D5366-8946-47A3-9F46-8D1D65881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3234497"/>
            <a:ext cx="2928682" cy="1510307"/>
          </a:xfr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</a:gsLst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/>
              <a:t>Daughter of offender gets Criminal “infraction” for breaking </a:t>
            </a:r>
            <a:r>
              <a:rPr lang="en-US" sz="1400"/>
              <a:t>a necklace </a:t>
            </a:r>
            <a:r>
              <a:rPr lang="en-US" sz="1400" dirty="0"/>
              <a:t>during a domestic dispute – Under UK’s aggressive DNA testing law, she is added to the database.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35A73-2841-4176-A3C1-EE03B92AC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0117" y="3234497"/>
            <a:ext cx="2623883" cy="1506994"/>
          </a:xfr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</a:gsLst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900" dirty="0"/>
              <a:t>Police approach offender to provide a DNA sample. It’s a perfect match to crime scene DNA. Christopher Hampton is arrested.  </a:t>
            </a:r>
          </a:p>
          <a:p>
            <a:pPr lvl="5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FAFDB9-CFA9-4170-9093-8701A8498D3A}"/>
              </a:ext>
            </a:extLst>
          </p:cNvPr>
          <p:cNvSpPr txBox="1"/>
          <p:nvPr/>
        </p:nvSpPr>
        <p:spPr>
          <a:xfrm>
            <a:off x="0" y="76200"/>
            <a:ext cx="9126058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DNA Story behind the Melanie Road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5D4591-30FE-43CF-BC88-85B853B2C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77" y="871792"/>
            <a:ext cx="2179123" cy="1678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3EFCE0-FECD-485C-A571-70599ECDC7A0}"/>
              </a:ext>
            </a:extLst>
          </p:cNvPr>
          <p:cNvSpPr txBox="1"/>
          <p:nvPr/>
        </p:nvSpPr>
        <p:spPr>
          <a:xfrm>
            <a:off x="3787238" y="3245830"/>
            <a:ext cx="2286000" cy="156966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</a:gsLst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Third familiar search approved.  Using geographic analytics, only 200 candidates and daughter is first on the list.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050B8B-05F4-487B-861F-70C1A543B489}"/>
              </a:ext>
            </a:extLst>
          </p:cNvPr>
          <p:cNvSpPr txBox="1"/>
          <p:nvPr/>
        </p:nvSpPr>
        <p:spPr>
          <a:xfrm>
            <a:off x="381000" y="2599499"/>
            <a:ext cx="254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8C5C5A9-55FE-4F4C-B5F1-03EC6FF8B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7413"/>
            <a:ext cx="2097212" cy="1696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8763A4-1F22-4B41-A98F-D067316387A4}"/>
              </a:ext>
            </a:extLst>
          </p:cNvPr>
          <p:cNvSpPr txBox="1"/>
          <p:nvPr/>
        </p:nvSpPr>
        <p:spPr>
          <a:xfrm>
            <a:off x="3657600" y="2590800"/>
            <a:ext cx="254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March 2015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DFA16F-446D-4FF4-86D8-EF1B14BB8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76" y="838200"/>
            <a:ext cx="1401928" cy="173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DE0920-3F39-4392-99FD-E770BBA0CB56}"/>
              </a:ext>
            </a:extLst>
          </p:cNvPr>
          <p:cNvSpPr txBox="1"/>
          <p:nvPr/>
        </p:nvSpPr>
        <p:spPr>
          <a:xfrm>
            <a:off x="6482539" y="2590800"/>
            <a:ext cx="26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June 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5F844-7C53-4E9D-B2EE-6445DCFAC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859A385-185B-4A5D-ACEA-EABFE0C6F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64761"/>
            <a:ext cx="3357214" cy="1811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15DC72-47B9-4F41-83FA-621B82C880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64762"/>
            <a:ext cx="3308993" cy="1811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5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16" grpId="0" animBg="1"/>
      <p:bldP spid="17" grpId="0"/>
      <p:bldP spid="20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256B3E-8BF3-4A6A-8CFF-406722574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89" y="825346"/>
            <a:ext cx="3733800" cy="2785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B9A5-C02B-4281-9DA2-AC9A076237D9}"/>
              </a:ext>
            </a:extLst>
          </p:cNvPr>
          <p:cNvSpPr txBox="1">
            <a:spLocks/>
          </p:cNvSpPr>
          <p:nvPr/>
        </p:nvSpPr>
        <p:spPr>
          <a:xfrm>
            <a:off x="2362200" y="4648200"/>
            <a:ext cx="3855179" cy="2133600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</a:gsLst>
            <a:lin ang="5400000" scaled="0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Christopher Hampton pleads guilty and will spend rest of his life in prison  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5471D-CCA4-4F44-83F4-8A4727B127DE}"/>
              </a:ext>
            </a:extLst>
          </p:cNvPr>
          <p:cNvSpPr txBox="1"/>
          <p:nvPr/>
        </p:nvSpPr>
        <p:spPr>
          <a:xfrm>
            <a:off x="2590800" y="3648670"/>
            <a:ext cx="3447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May 2016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75E98-6805-4733-8AC4-56789766FCAF}"/>
              </a:ext>
            </a:extLst>
          </p:cNvPr>
          <p:cNvSpPr txBox="1"/>
          <p:nvPr/>
        </p:nvSpPr>
        <p:spPr>
          <a:xfrm>
            <a:off x="0" y="76200"/>
            <a:ext cx="9126058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DNA Story behind the Melanie Road Case</a:t>
            </a:r>
          </a:p>
        </p:txBody>
      </p:sp>
    </p:spTree>
    <p:extLst>
      <p:ext uri="{BB962C8B-B14F-4D97-AF65-F5344CB8AC3E}">
        <p14:creationId xmlns:p14="http://schemas.microsoft.com/office/powerpoint/2010/main" val="30823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26058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24600" y="3262815"/>
            <a:ext cx="28194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1400" b="1" dirty="0">
                <a:latin typeface="+mj-lt"/>
              </a:rPr>
              <a:t>Kyle Schroeder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latin typeface="+mj-lt"/>
              </a:rPr>
              <a:t>Gordon Thomas Honeywell Governmental Affairs</a:t>
            </a:r>
          </a:p>
          <a:p>
            <a:pPr marL="0" indent="0" algn="ctr">
              <a:buFont typeface="Wingdings" pitchFamily="2" charset="2"/>
              <a:buNone/>
            </a:pPr>
            <a:endParaRPr lang="en-US" sz="1400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1400" b="1" dirty="0">
                <a:latin typeface="+mj-lt"/>
              </a:rPr>
              <a:t>Hanna Jones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400" dirty="0">
                <a:latin typeface="+mj-lt"/>
              </a:rPr>
              <a:t>Gordon Thomas Honeywell Governmental Affairs</a:t>
            </a:r>
          </a:p>
          <a:p>
            <a:pPr marL="0" indent="0" algn="ctr">
              <a:buFont typeface="Wingdings" pitchFamily="2" charset="2"/>
              <a:buNone/>
            </a:pPr>
            <a:endParaRPr lang="en-US" sz="1400" b="1" dirty="0"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b="1" dirty="0">
                <a:latin typeface="+mj-lt"/>
              </a:rPr>
              <a:t>Thermo Fisher Scientific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8700B4-1FD5-4C61-AB9E-D869142E6B70}"/>
              </a:ext>
            </a:extLst>
          </p:cNvPr>
          <p:cNvSpPr/>
          <p:nvPr/>
        </p:nvSpPr>
        <p:spPr>
          <a:xfrm>
            <a:off x="152400" y="3581399"/>
            <a:ext cx="2716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cs typeface="Arial" panose="020B0604020202020204" pitchFamily="34" charset="0"/>
              </a:rPr>
              <a:t>Rock Harmon (retired)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Senior Deputy District Attorney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Alameda County District Attorney’s Office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ea typeface="Calibri"/>
                <a:cs typeface="Arial" panose="020B0604020202020204" pitchFamily="34" charset="0"/>
              </a:rPr>
              <a:t>California, United States</a:t>
            </a:r>
          </a:p>
          <a:p>
            <a:endParaRPr lang="en-US" sz="1100" dirty="0">
              <a:solidFill>
                <a:srgbClr val="000000"/>
              </a:solidFill>
              <a:latin typeface="+mj-lt"/>
              <a:ea typeface="Calibri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Dr. Dyan Daly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DNA Database Team Manager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Forensic Science Ireland </a:t>
            </a:r>
          </a:p>
          <a:p>
            <a:r>
              <a:rPr lang="en-US" sz="1100" dirty="0">
                <a:latin typeface="+mj-lt"/>
                <a:cs typeface="Arial" panose="020B0604020202020204" pitchFamily="34" charset="0"/>
              </a:rPr>
              <a:t>Ireland</a:t>
            </a:r>
          </a:p>
          <a:p>
            <a:endParaRPr lang="en-US" sz="11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Dr. Madhusudan Reddy Nandineni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Staff Scientist and Group Leader, CODIS Administrator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Centre for DNA Fingerprinting and Diagnostics (CDFD)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Hyderabad, India</a:t>
            </a:r>
          </a:p>
          <a:p>
            <a:br>
              <a:rPr lang="en-U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endParaRPr lang="en-US" sz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BB6A8-A9CE-4D39-8C1E-257799BFB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A29A4B-4229-406F-894D-6A2376BB242D}"/>
              </a:ext>
            </a:extLst>
          </p:cNvPr>
          <p:cNvSpPr txBox="1"/>
          <p:nvPr/>
        </p:nvSpPr>
        <p:spPr>
          <a:xfrm>
            <a:off x="152400" y="762000"/>
            <a:ext cx="8991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Avon &amp; Somerset, United Kingdom Constabulary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Detective Julie MacKay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Detective Gary Mason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Cellmark Forensics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Forensic Scientist Mike Wheelhouse, Cellmark Forensics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9A0A1-99DE-48AE-918C-A844EDE01F47}"/>
              </a:ext>
            </a:extLst>
          </p:cNvPr>
          <p:cNvSpPr txBox="1"/>
          <p:nvPr/>
        </p:nvSpPr>
        <p:spPr>
          <a:xfrm>
            <a:off x="2925185" y="3254665"/>
            <a:ext cx="2946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Frederick Harran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Director, Bensalem Township Police Department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Pennsylvania, United States</a:t>
            </a:r>
          </a:p>
          <a:p>
            <a:endParaRPr lang="en-US" sz="11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MSc. Estuardo Solares Reyes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Genetic Lab Manager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National Forensic Science Institute of Guatemala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Guatemala City, Guatemala</a:t>
            </a:r>
          </a:p>
          <a:p>
            <a:endParaRPr lang="en-US" sz="11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Datuk Hussein Omar Khan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Principal Assistant Director 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Criminal Investigation Department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Royal Malaysia Police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Kuala Lumpur, Malaysia</a:t>
            </a:r>
          </a:p>
          <a:p>
            <a:endParaRPr lang="en-US" sz="11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Jayann Sepich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Co-Founder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DNA Saves</a:t>
            </a:r>
          </a:p>
          <a:p>
            <a:r>
              <a:rPr lang="en-US" sz="11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New Mexico, United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7849B-166E-41EC-8F1D-7EE4A2FE1C0E}"/>
              </a:ext>
            </a:extLst>
          </p:cNvPr>
          <p:cNvSpPr txBox="1"/>
          <p:nvPr/>
        </p:nvSpPr>
        <p:spPr>
          <a:xfrm>
            <a:off x="-17362" y="3188947"/>
            <a:ext cx="3056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DNA Hit of the Year Judges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601408-49BE-490B-915C-2036AC626D2E}"/>
              </a:ext>
            </a:extLst>
          </p:cNvPr>
          <p:cNvCxnSpPr>
            <a:cxnSpLocks/>
          </p:cNvCxnSpPr>
          <p:nvPr/>
        </p:nvCxnSpPr>
        <p:spPr>
          <a:xfrm>
            <a:off x="381000" y="3200400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2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9CC371-D6A6-489F-AB59-D38157808259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7649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Awareness and Promotion of DNA Databases Create Progress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52AC9-1AD4-4D77-91D1-059B1F1DB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200" y="1828800"/>
            <a:ext cx="3048000" cy="152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B9767-1B3A-442F-B7C8-5E5036521738}"/>
              </a:ext>
            </a:extLst>
          </p:cNvPr>
          <p:cNvSpPr txBox="1"/>
          <p:nvPr/>
        </p:nvSpPr>
        <p:spPr>
          <a:xfrm>
            <a:off x="1219199" y="3429000"/>
            <a:ext cx="3048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Philippines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8D66F-7896-49F9-891E-A876B348F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24400" y="1828800"/>
            <a:ext cx="2441138" cy="1627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66F1F9-8D8A-4D19-BC99-1335EFB70651}"/>
              </a:ext>
            </a:extLst>
          </p:cNvPr>
          <p:cNvSpPr txBox="1"/>
          <p:nvPr/>
        </p:nvSpPr>
        <p:spPr>
          <a:xfrm>
            <a:off x="4724400" y="3581400"/>
            <a:ext cx="2441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Iran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169D20-5CC6-44F0-9D89-A0011A8DF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04800" y="4495801"/>
            <a:ext cx="2676525" cy="15925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76F7BE-E703-4511-8332-BBFA3FF6AA62}"/>
              </a:ext>
            </a:extLst>
          </p:cNvPr>
          <p:cNvSpPr txBox="1"/>
          <p:nvPr/>
        </p:nvSpPr>
        <p:spPr>
          <a:xfrm>
            <a:off x="304800" y="61692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Argentina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BE2CE3-BCD8-412E-812C-0EBE721707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76600" y="4495800"/>
            <a:ext cx="2514600" cy="15716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57E129-035A-4329-83C6-6A695D9E995A}"/>
              </a:ext>
            </a:extLst>
          </p:cNvPr>
          <p:cNvSpPr txBox="1"/>
          <p:nvPr/>
        </p:nvSpPr>
        <p:spPr>
          <a:xfrm>
            <a:off x="3200400" y="61692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Guatemala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6CD2CD-0872-4076-97BB-09401AB487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129772" y="4501161"/>
            <a:ext cx="2395103" cy="159808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8B0561-6404-4E27-83D1-5790E3807DE8}"/>
              </a:ext>
            </a:extLst>
          </p:cNvPr>
          <p:cNvSpPr txBox="1"/>
          <p:nvPr/>
        </p:nvSpPr>
        <p:spPr>
          <a:xfrm>
            <a:off x="6019800" y="6099249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Costa Rica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1943CE-5852-4D50-A956-345C3C3198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A6E0B-EB6D-42E5-B993-2CFBE4E1D91E}"/>
              </a:ext>
            </a:extLst>
          </p:cNvPr>
          <p:cNvSpPr txBox="1"/>
          <p:nvPr/>
        </p:nvSpPr>
        <p:spPr>
          <a:xfrm>
            <a:off x="1143000" y="114895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database countries in 2017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2F695-5423-47E5-9496-505A2EF5129C}"/>
              </a:ext>
            </a:extLst>
          </p:cNvPr>
          <p:cNvSpPr txBox="1"/>
          <p:nvPr/>
        </p:nvSpPr>
        <p:spPr>
          <a:xfrm>
            <a:off x="1219199" y="3962400"/>
            <a:ext cx="4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way in 2018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3" grpId="0"/>
      <p:bldP spid="27" grpId="0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60" y="76199"/>
            <a:ext cx="9163260" cy="836489"/>
          </a:xfrm>
          <a:solidFill>
            <a:schemeClr val="tx1">
              <a:lumMod val="65000"/>
              <a:lumOff val="3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Selecting the Winning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26" y="923970"/>
            <a:ext cx="3445674" cy="752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Global Announcement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558672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</a:rPr>
              <a:t>61 Cases </a:t>
            </a:r>
            <a:r>
              <a:rPr lang="en-US" b="1" dirty="0">
                <a:ln/>
              </a:rPr>
              <a:t>from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>
                <a:ln/>
                <a:solidFill>
                  <a:schemeClr val="accent2">
                    <a:lumMod val="75000"/>
                  </a:schemeClr>
                </a:solidFill>
              </a:rPr>
              <a:t>14 Countries</a:t>
            </a:r>
            <a:endParaRPr lang="en-US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7507" y="3719155"/>
            <a:ext cx="602684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</a:rPr>
              <a:t>Top 12 </a:t>
            </a:r>
            <a:r>
              <a:rPr lang="en-US" b="1" dirty="0">
                <a:ln/>
              </a:rPr>
              <a:t>cases presented by GTH to </a:t>
            </a: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</a:rPr>
              <a:t>7 judges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328755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</a:rPr>
              <a:t>6 Finalists </a:t>
            </a:r>
            <a:r>
              <a:rPr lang="en-US" b="1" dirty="0">
                <a:ln/>
              </a:rPr>
              <a:t>selected, discussed and evaluated by judges</a:t>
            </a:r>
            <a:r>
              <a:rPr lang="en-US" b="1" dirty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0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199" y="990600"/>
            <a:ext cx="53339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Criteria: </a:t>
            </a:r>
          </a:p>
          <a:p>
            <a:pPr lvl="1">
              <a:buBlip>
                <a:blip r:embed="rId3"/>
              </a:buBlip>
            </a:pPr>
            <a:endParaRPr lang="en-US" sz="2000" dirty="0"/>
          </a:p>
          <a:p>
            <a:pPr lvl="1">
              <a:buBlip>
                <a:blip r:embed="rId3"/>
              </a:buBlip>
            </a:pPr>
            <a:r>
              <a:rPr lang="en-US" sz="2000" dirty="0"/>
              <a:t>Cold hit against a reference database; and</a:t>
            </a:r>
          </a:p>
          <a:p>
            <a:pPr lvl="1">
              <a:buBlip>
                <a:blip r:embed="rId3"/>
              </a:buBlip>
            </a:pPr>
            <a:endParaRPr lang="en-US" sz="2000" dirty="0"/>
          </a:p>
          <a:p>
            <a:pPr lvl="1">
              <a:buBlip>
                <a:blip r:embed="rId3"/>
              </a:buBlip>
            </a:pPr>
            <a:r>
              <a:rPr lang="en-US" sz="2000" dirty="0"/>
              <a:t>Hit or a conviction within the last 48  months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7507" y="5250864"/>
            <a:ext cx="602684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Only one vote separated the first and second place case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6" y="1371600"/>
            <a:ext cx="2609850" cy="1105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526" y="2488565"/>
            <a:ext cx="260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 to Forensic DNA and Police Communities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160651-E229-4986-A0B2-0858F3374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0" grpId="0" build="p" bldLvl="2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399" y="0"/>
            <a:ext cx="2481027" cy="6858000"/>
          </a:xfrm>
          <a:solidFill>
            <a:schemeClr val="tx2">
              <a:lumMod val="60000"/>
              <a:lumOff val="40000"/>
            </a:schemeClr>
          </a:solidFill>
          <a:effectLst/>
          <a:scene3d>
            <a:camera prst="obliqueTopLef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2018 </a:t>
            </a:r>
            <a:b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Hit of the Year Judges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52CB79C4-9DC0-47D9-BC1A-F7B30BBA8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5385"/>
          <a:stretch/>
        </p:blipFill>
        <p:spPr bwMode="auto">
          <a:xfrm>
            <a:off x="211721" y="167422"/>
            <a:ext cx="883478" cy="1280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5FCC7F0-F3B0-4A5B-BFDC-28FAA4501D04}"/>
              </a:ext>
            </a:extLst>
          </p:cNvPr>
          <p:cNvSpPr/>
          <p:nvPr/>
        </p:nvSpPr>
        <p:spPr>
          <a:xfrm>
            <a:off x="1194968" y="31349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Rock Harmon (retired)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Senior Deputy District Attorney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Alameda County District Attorney’s Office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California, United States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4E05FA-84D3-409F-AC85-235EA434E6B5}"/>
              </a:ext>
            </a:extLst>
          </p:cNvPr>
          <p:cNvSpPr/>
          <p:nvPr/>
        </p:nvSpPr>
        <p:spPr>
          <a:xfrm>
            <a:off x="914400" y="8382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Dyan Daly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Database Team Manager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Science Ireland 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Dublin, Ireland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68E04B-AD17-4F78-B2B1-5AEA2FCA1FC8}"/>
              </a:ext>
            </a:extLst>
          </p:cNvPr>
          <p:cNvSpPr/>
          <p:nvPr/>
        </p:nvSpPr>
        <p:spPr>
          <a:xfrm>
            <a:off x="1194968" y="192904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Madhusudan Reddy Nandineni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Scientist and Group Leader, CODIS Administrator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for DNA Fingerprinting and Diagnostics (CDFD)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Hyderabad, India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C1B36E-6878-410E-BC4D-D559B272B981}"/>
              </a:ext>
            </a:extLst>
          </p:cNvPr>
          <p:cNvSpPr/>
          <p:nvPr/>
        </p:nvSpPr>
        <p:spPr>
          <a:xfrm>
            <a:off x="609600" y="2931297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Frederick Harran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Bensalem Township Police Department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Pennsylvania, United States</a:t>
            </a:r>
            <a:endParaRPr lang="en-US" sz="1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87FBC1-DF6B-403D-94AD-9B35CD257849}"/>
              </a:ext>
            </a:extLst>
          </p:cNvPr>
          <p:cNvSpPr/>
          <p:nvPr/>
        </p:nvSpPr>
        <p:spPr>
          <a:xfrm>
            <a:off x="1295400" y="388730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 Estuardo Solares Reyes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Lab Manager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Forensic Science Institute of Guatemala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 City, Guatemala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6D259-2D37-4109-B8EF-E780B92F9A33}"/>
              </a:ext>
            </a:extLst>
          </p:cNvPr>
          <p:cNvSpPr/>
          <p:nvPr/>
        </p:nvSpPr>
        <p:spPr>
          <a:xfrm>
            <a:off x="838200" y="484293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Datuk Hussein Omar Khan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Assistant Director 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Investigation Department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Malaysia Police</a:t>
            </a:r>
          </a:p>
          <a:p>
            <a:pPr algn="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Kuala Lumpur, Malaysia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065B825-B878-4BED-820D-1576718D5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"/>
            <a:ext cx="897803" cy="142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40AC569-1FA0-499B-B03F-BF2E006AE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26497"/>
            <a:ext cx="1181100" cy="1183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6BCDCA-68FC-4AA5-96F3-555B97B4F5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8" y="3573817"/>
            <a:ext cx="971450" cy="1302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BDF5B49-B023-427C-BC17-3EE63E9238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38" y="4538136"/>
            <a:ext cx="1044062" cy="125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D6F5E5-A524-4E3D-B27A-394E63096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9" y="5670550"/>
            <a:ext cx="1437152" cy="95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057366-682B-4EE1-817F-373FC7667F37}"/>
              </a:ext>
            </a:extLst>
          </p:cNvPr>
          <p:cNvSpPr/>
          <p:nvPr/>
        </p:nvSpPr>
        <p:spPr>
          <a:xfrm>
            <a:off x="1666455" y="5827143"/>
            <a:ext cx="3619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Jayann Sepich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Co-Founder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Saves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Mexico, United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1A93E-5602-4264-893D-202B327934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8" y="1810487"/>
            <a:ext cx="930437" cy="138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5732D1-A692-407D-87B6-0A4484C14F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2438400" cy="6477000"/>
          </a:xfrm>
          <a:solidFill>
            <a:schemeClr val="tx2">
              <a:lumMod val="60000"/>
              <a:lumOff val="40000"/>
            </a:schemeClr>
          </a:solidFill>
          <a:scene3d>
            <a:camera prst="obliqueTopLef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Case Submission Highlights </a:t>
            </a:r>
            <a:br>
              <a:rPr lang="en-US" sz="3600" b="1" dirty="0"/>
            </a:br>
            <a:br>
              <a:rPr lang="en-US" dirty="0"/>
            </a:b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Missing Person Cases and Programs are on the Rise </a:t>
            </a:r>
            <a:b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b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49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10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of </a:t>
            </a:r>
            <a:r>
              <a:rPr lang="en-US" sz="5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61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cases were hits to missing person databases</a:t>
            </a:r>
            <a:br>
              <a:rPr lang="en-US" sz="20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0"/>
            <a:ext cx="38862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Guatemala - 1980’s “Death Squad Diary” Political Killing Cases </a:t>
            </a:r>
          </a:p>
          <a:p>
            <a:r>
              <a:rPr lang="en-US" sz="1400" dirty="0"/>
              <a:t>Two Identifications in 2014 and 2016   </a:t>
            </a:r>
          </a:p>
          <a:p>
            <a:r>
              <a:rPr lang="en-US" sz="1400" dirty="0">
                <a:solidFill>
                  <a:prstClr val="black">
                    <a:lumMod val="85000"/>
                  </a:prstClr>
                </a:solidFill>
              </a:rPr>
              <a:t>Death Squad Diary discovered in 1999. Details death of 183 pollical opponents </a:t>
            </a:r>
          </a:p>
          <a:p>
            <a:r>
              <a:rPr lang="en-US" sz="1400" dirty="0"/>
              <a:t>Identifying victims become important to  validate Human Rights Court findings of government responsibility </a:t>
            </a:r>
          </a:p>
          <a:p>
            <a:r>
              <a:rPr lang="en-US" sz="1400" dirty="0"/>
              <a:t>Project focus on 40,000 missing persons.  15,000 family members have contributed to database so far.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9704" y="3037582"/>
            <a:ext cx="364993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Syria – ISIS Killings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Four decapitated bodies discovered December 2016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Kinship analysis/databasing from many consanguineous villages led to returning bodies to families in April, 2017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Four people had been  kidnapped from Christian village during ISIS raid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2DC71-AE42-43CC-891A-0F7F789C5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200400"/>
            <a:ext cx="2225502" cy="125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05C41-7435-4F7B-AB21-76A4A122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1124447" cy="1321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534431-202E-49A5-9188-AF5360061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7" y="838200"/>
            <a:ext cx="1275888" cy="1321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820D1-81AA-4925-BDED-0BCB06792977}"/>
              </a:ext>
            </a:extLst>
          </p:cNvPr>
          <p:cNvSpPr txBox="1"/>
          <p:nvPr/>
        </p:nvSpPr>
        <p:spPr>
          <a:xfrm>
            <a:off x="5349704" y="5171182"/>
            <a:ext cx="33370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Britain, Connecticut, USA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Remains of  seven homicides victims found.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Suspect believed to be the killer, but not charged for many years because no identification of bodies.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Once identified, suspect convicted of all homicides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C7356-2996-4BB9-9AB7-61DD276C2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34" y="5046727"/>
            <a:ext cx="2224869" cy="1430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8590E-5C2D-4FE8-A5AF-5DFB0593C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6858000"/>
          </a:xfrm>
          <a:solidFill>
            <a:schemeClr val="tx2">
              <a:lumMod val="60000"/>
              <a:lumOff val="40000"/>
            </a:schemeClr>
          </a:solidFill>
          <a:scene3d>
            <a:camera prst="obliqueTopLef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Case Submission Highlights:</a:t>
            </a:r>
            <a:b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dirty="0"/>
            </a:b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Countries with recently created or smaller  databases are experiencing the benefits of  a national database</a:t>
            </a:r>
            <a:br>
              <a:rPr lang="en-US" dirty="0"/>
            </a:br>
            <a:br>
              <a:rPr lang="en-US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304800"/>
            <a:ext cx="3276600" cy="2752282"/>
          </a:xfrm>
        </p:spPr>
        <p:txBody>
          <a:bodyPr>
            <a:normAutofit fontScale="92500" lnSpcReduction="10000"/>
          </a:bodyPr>
          <a:lstStyle/>
          <a:p>
            <a:pPr marL="228600" lvl="1" indent="0">
              <a:spcBef>
                <a:spcPts val="0"/>
              </a:spcBef>
              <a:buNone/>
            </a:pPr>
            <a:r>
              <a:rPr lang="en-US" sz="2600" dirty="0"/>
              <a:t>2013 Murder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600" dirty="0"/>
              <a:t>of Protective Father </a:t>
            </a:r>
            <a:endParaRPr lang="en-US" sz="1900" dirty="0"/>
          </a:p>
          <a:p>
            <a:pPr marL="228600" lvl="1" indent="0">
              <a:buNone/>
            </a:pPr>
            <a:r>
              <a:rPr lang="en-US" sz="1700" dirty="0"/>
              <a:t>Hit occurred November 2014 </a:t>
            </a:r>
          </a:p>
          <a:p>
            <a:pPr lvl="1"/>
            <a:r>
              <a:rPr lang="en-US" dirty="0"/>
              <a:t>Boyfriend jailed</a:t>
            </a:r>
          </a:p>
          <a:p>
            <a:pPr lvl="1"/>
            <a:r>
              <a:rPr lang="en-US" b="1" dirty="0"/>
              <a:t>Exonerated </a:t>
            </a:r>
            <a:r>
              <a:rPr lang="en-US" dirty="0"/>
              <a:t>when other man placed into database for unrelated fraud conviction matched mystery DNA at crime scene</a:t>
            </a:r>
          </a:p>
          <a:p>
            <a:pPr lvl="1"/>
            <a:r>
              <a:rPr lang="en-US" dirty="0"/>
              <a:t>Suspect awaiting trail</a:t>
            </a:r>
          </a:p>
          <a:p>
            <a:pPr marL="411480" lvl="2" indent="0">
              <a:buNone/>
            </a:pPr>
            <a:r>
              <a:rPr lang="en-US" dirty="0">
                <a:latin typeface="Berlin Sans FB" panose="020E0602020502020306" pitchFamily="34" charset="0"/>
              </a:rPr>
              <a:t>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999" y="3178954"/>
            <a:ext cx="3276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>
              <a:buNone/>
            </a:pPr>
            <a:r>
              <a:rPr lang="en-US" sz="2400" dirty="0"/>
              <a:t>2015 Gang Robbery in  </a:t>
            </a:r>
          </a:p>
          <a:p>
            <a:pPr marL="228600" lvl="1" indent="0">
              <a:buNone/>
            </a:pPr>
            <a:r>
              <a:rPr lang="en-US" sz="2400" dirty="0"/>
              <a:t>Kuala Lumpur</a:t>
            </a:r>
          </a:p>
          <a:p>
            <a:pPr marL="228600" lvl="1" indent="0">
              <a:buNone/>
            </a:pPr>
            <a:r>
              <a:rPr lang="en-US" sz="1700" dirty="0"/>
              <a:t>Hit occurred November 2017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One of four gang members remained at large.  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Accomplices were not talking.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But “who needs a rat when you have DNA”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Cigarette butt from gang hotel room identified fourth suspect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Suspect awaiting trial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9C8DA-9FD5-435E-9956-D083DEFE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40440" y="1066800"/>
            <a:ext cx="2774560" cy="1647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378E8-B246-42E5-994D-4B404C8E1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58398" y="4114800"/>
            <a:ext cx="2756602" cy="1837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BF70F-F4BC-4F8B-84E5-265BC031D768}"/>
              </a:ext>
            </a:extLst>
          </p:cNvPr>
          <p:cNvSpPr txBox="1"/>
          <p:nvPr/>
        </p:nvSpPr>
        <p:spPr>
          <a:xfrm>
            <a:off x="2895600" y="666690"/>
            <a:ext cx="281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A2FAB-15A6-457D-B5DC-D1180B227256}"/>
              </a:ext>
            </a:extLst>
          </p:cNvPr>
          <p:cNvSpPr txBox="1"/>
          <p:nvPr/>
        </p:nvSpPr>
        <p:spPr>
          <a:xfrm>
            <a:off x="2958398" y="3657600"/>
            <a:ext cx="281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Malaysia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8D45A1-C211-441C-A129-E2DDF29DEE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0"/>
            <a:ext cx="2819400" cy="6934200"/>
          </a:xfrm>
          <a:solidFill>
            <a:schemeClr val="tx2">
              <a:lumMod val="60000"/>
              <a:lumOff val="40000"/>
            </a:schemeClr>
          </a:solidFill>
          <a:scene3d>
            <a:camera prst="obliqueTopLef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Case Submission Highlights: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Vindicated and Exonerated in  New York City </a:t>
            </a:r>
            <a:b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b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reminder of the power of DNA and its limitations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37338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2015 Robbery of Donut Shop</a:t>
            </a:r>
          </a:p>
          <a:p>
            <a:pPr marL="0" indent="0">
              <a:buNone/>
            </a:pPr>
            <a:r>
              <a:rPr lang="en-US" sz="1700" dirty="0"/>
              <a:t>New York City, USA  </a:t>
            </a:r>
          </a:p>
          <a:p>
            <a:r>
              <a:rPr lang="en-US" sz="1400" dirty="0"/>
              <a:t>Crime occurred 2015 </a:t>
            </a:r>
          </a:p>
          <a:p>
            <a:r>
              <a:rPr lang="en-US" sz="1400" dirty="0"/>
              <a:t>Full profile obtained from cash register touched by criminal </a:t>
            </a:r>
          </a:p>
          <a:p>
            <a:r>
              <a:rPr lang="en-US" sz="1400" dirty="0"/>
              <a:t>DNA at crime scene produced a hit to someone in database for non-violent offense </a:t>
            </a:r>
          </a:p>
          <a:p>
            <a:r>
              <a:rPr lang="en-US" sz="1400" dirty="0"/>
              <a:t>Surveillance video clearly  shows he didn’t commit the crime.  </a:t>
            </a:r>
          </a:p>
          <a:p>
            <a:r>
              <a:rPr lang="en-US" sz="1400" dirty="0"/>
              <a:t>Be aware of transfer possibility</a:t>
            </a:r>
          </a:p>
          <a:p>
            <a:r>
              <a:rPr lang="en-US" sz="1400" dirty="0"/>
              <a:t>Even with DNA, all evidence and explanations must be considered.  </a:t>
            </a:r>
          </a:p>
          <a:p>
            <a:pPr lvl="1"/>
            <a:endParaRPr lang="en-US" sz="1300" dirty="0">
              <a:latin typeface="Berlin Sans FB" panose="020E06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35052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1994 Sexual Assault  - “Fake News” Story Proven Wrong </a:t>
            </a:r>
          </a:p>
          <a:p>
            <a:r>
              <a:rPr lang="en-US" sz="1700" dirty="0"/>
              <a:t>New York City, 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Crime occurred April 1994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Columnist claimed rape was a hoax.  Police and public also doubted her story  -  $12 million libel suit ensued.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Rape kit in 2000 tested as part of rape kit backlog program, but a mixture prevented a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Test of non-rape kit evidence  in 2017 produced a 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Suspect already serving life sentence can’t face new charges due to statute of limitations.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B58A4-F0E2-496C-A3EF-3B7D8B801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31" y="4517615"/>
            <a:ext cx="2399569" cy="1197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27B02-543C-4370-ADB3-B845AEA4C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31" y="955163"/>
            <a:ext cx="23812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7D380-0D72-49E7-BB33-34C2067DD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" y="0"/>
            <a:ext cx="2819400" cy="6869870"/>
          </a:xfrm>
          <a:solidFill>
            <a:schemeClr val="tx2">
              <a:lumMod val="60000"/>
              <a:lumOff val="40000"/>
            </a:schemeClr>
          </a:solidFill>
          <a:scene3d>
            <a:camera prst="obliqueTopLef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Case Submission Highlights: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Complexity of mixture cases </a:t>
            </a:r>
            <a:b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b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Rape kit backlogs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2971800"/>
            <a:ext cx="3581400" cy="38774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United State’s Rapid Backlog  reduction programs continue to produce hits </a:t>
            </a:r>
          </a:p>
          <a:p>
            <a:pPr marL="0" indent="0">
              <a:buNone/>
            </a:pPr>
            <a:r>
              <a:rPr lang="en-US" sz="5600" b="1" dirty="0"/>
              <a:t>Aggressive legislation to audit, test and track all rape kits</a:t>
            </a:r>
          </a:p>
          <a:p>
            <a:pPr marL="0" indent="0">
              <a:buNone/>
            </a:pPr>
            <a:r>
              <a:rPr lang="en-US" sz="5600" b="1" dirty="0"/>
              <a:t>Detroit tested 10,000 backlogged cases and identified 811 serial offenders</a:t>
            </a:r>
          </a:p>
          <a:p>
            <a:pPr marL="0" indent="0">
              <a:buNone/>
            </a:pPr>
            <a:r>
              <a:rPr lang="en-US" sz="5600" dirty="0"/>
              <a:t>Dallas, Texas – 2008 Case </a:t>
            </a:r>
          </a:p>
          <a:p>
            <a:pPr lvl="1"/>
            <a:r>
              <a:rPr lang="en-US" sz="5300" dirty="0"/>
              <a:t>20,000 in Texas - 4,000  in Dallas alone </a:t>
            </a:r>
          </a:p>
          <a:p>
            <a:pPr lvl="1"/>
            <a:r>
              <a:rPr lang="en-US" sz="5600" dirty="0"/>
              <a:t>Rape by drugging  </a:t>
            </a:r>
          </a:p>
          <a:p>
            <a:pPr lvl="1"/>
            <a:r>
              <a:rPr lang="en-US" sz="5600" dirty="0"/>
              <a:t>Cold hit December 2015</a:t>
            </a:r>
          </a:p>
          <a:p>
            <a:pPr lvl="1"/>
            <a:r>
              <a:rPr lang="en-US" sz="5600" dirty="0"/>
              <a:t>Convicted February 2018</a:t>
            </a:r>
          </a:p>
          <a:p>
            <a:pPr marL="0" indent="0">
              <a:buNone/>
            </a:pPr>
            <a:r>
              <a:rPr lang="en-US" sz="5600" dirty="0"/>
              <a:t>Louisville, Kentucky – 2012 Case </a:t>
            </a:r>
          </a:p>
          <a:p>
            <a:pPr lvl="1"/>
            <a:r>
              <a:rPr lang="en-US" sz="5600" dirty="0"/>
              <a:t>3090 kits found in audit</a:t>
            </a:r>
          </a:p>
          <a:p>
            <a:pPr lvl="1"/>
            <a:r>
              <a:rPr lang="en-US" sz="5600" dirty="0"/>
              <a:t>Offender, a prolific sex offender, was the fist  indicted  under program after  July, 2017 hit </a:t>
            </a:r>
          </a:p>
          <a:p>
            <a:pPr lvl="1"/>
            <a:r>
              <a:rPr lang="en-US" sz="5600" dirty="0"/>
              <a:t>Suspect awaiting trail </a:t>
            </a:r>
          </a:p>
          <a:p>
            <a:pPr lvl="1"/>
            <a:endParaRPr lang="en-US" sz="13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C:\Users\hjones\Desktop\en-0519-werner-2394983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29" y="3733800"/>
            <a:ext cx="2146140" cy="2061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5591174" y="84653"/>
            <a:ext cx="35528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Murdered Mother of Three - 1978   </a:t>
            </a:r>
          </a:p>
          <a:p>
            <a:r>
              <a:rPr lang="en-US" i="1" dirty="0"/>
              <a:t>Palmdale, California,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Waiting for changes to mixture technology and FBI upload restrictions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Hit occurred  April,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Convicted September,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Investigation led to a second murder suspect and four additional homicides. </a:t>
            </a:r>
          </a:p>
          <a:p>
            <a:r>
              <a:rPr lang="en-US" sz="1400" dirty="0"/>
              <a:t>  </a:t>
            </a:r>
          </a:p>
        </p:txBody>
      </p:sp>
      <p:pic>
        <p:nvPicPr>
          <p:cNvPr id="6" name="Picture 2" descr="Image result for leslie long palmdale dna arrest">
            <a:extLst>
              <a:ext uri="{FF2B5EF4-FFF2-40B4-BE49-F238E27FC236}">
                <a16:creationId xmlns:a16="http://schemas.microsoft.com/office/drawing/2014/main" id="{7CA84561-38CB-4783-A4BB-99509DC4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0955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D6D8A-D4C1-4132-88A9-BC9A5E33D1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41341"/>
            <a:ext cx="591658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2119F42623E419A558C4E20B04E13" ma:contentTypeVersion="6" ma:contentTypeDescription="Create a new document." ma:contentTypeScope="" ma:versionID="45f29b77072b8bca51bfb5ba60401d5d">
  <xsd:schema xmlns:xsd="http://www.w3.org/2001/XMLSchema" xmlns:xs="http://www.w3.org/2001/XMLSchema" xmlns:p="http://schemas.microsoft.com/office/2006/metadata/properties" xmlns:ns2="885f704c-4c85-47d0-8f5b-0306cfacb93a" targetNamespace="http://schemas.microsoft.com/office/2006/metadata/properties" ma:root="true" ma:fieldsID="c80f423227c3976a465a3caa79e20dc1" ns2:_="">
    <xsd:import namespace="885f704c-4c85-47d0-8f5b-0306cfacb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f704c-4c85-47d0-8f5b-0306cfacb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E72D1-5C1E-42BA-921F-7710DA2428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85f704c-4c85-47d0-8f5b-0306cfacb9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619EA8-48B7-4AD3-ACC1-6906C3EA0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F8161-BC87-4F77-BA37-D5AEB30CF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5f704c-4c85-47d0-8f5b-0306cfacb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16209</TotalTime>
  <Words>1899</Words>
  <Application>Microsoft Macintosh PowerPoint</Application>
  <PresentationFormat>On-screen Show (4:3)</PresentationFormat>
  <Paragraphs>334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Berlin Sans FB</vt:lpstr>
      <vt:lpstr>ＭＳ Ｐゴシック</vt:lpstr>
      <vt:lpstr>Arial</vt:lpstr>
      <vt:lpstr>Arial Black</vt:lpstr>
      <vt:lpstr>Calibri</vt:lpstr>
      <vt:lpstr>Calibri Light</vt:lpstr>
      <vt:lpstr>Georgia</vt:lpstr>
      <vt:lpstr>Wingdings</vt:lpstr>
      <vt:lpstr>Office Theme</vt:lpstr>
      <vt:lpstr>1_Office Theme</vt:lpstr>
      <vt:lpstr>  2018</vt:lpstr>
      <vt:lpstr>PowerPoint Presentation</vt:lpstr>
      <vt:lpstr>PowerPoint Presentation</vt:lpstr>
      <vt:lpstr>Selecting the Winning Case</vt:lpstr>
      <vt:lpstr>2018  Hit of the Year Judges</vt:lpstr>
      <vt:lpstr>Case Submission Highlights   Missing Person Cases and Programs are on the Rise   10 of 61 cases were hits to missing person databases  </vt:lpstr>
      <vt:lpstr> Case Submission Highlights:  Countries with recently created or smaller  databases are experiencing the benefits of  a national database    </vt:lpstr>
      <vt:lpstr>Case Submission Highlights:  Vindicated and Exonerated in  New York City   A reminder of the power of DNA and its limitations  </vt:lpstr>
      <vt:lpstr>Case Submission Highlights:  Complexity of mixture cases   Rape kit backlogs   </vt:lpstr>
      <vt:lpstr>PowerPoint Presentation</vt:lpstr>
      <vt:lpstr> 1992 Sexual Assault and Murder of Lisa Ziegert  Agawam, Massachusetts      </vt:lpstr>
      <vt:lpstr> Sexual Assault and Murder of Angela Brosso (1992) and Melanie Bernas (1993)  Phoenix, Arizona   Hits in 2015   </vt:lpstr>
      <vt:lpstr> 2015 and 2016 assassinations  of crime family members   Budva, Montenegro Hits occurred 2016 and 2017   </vt:lpstr>
      <vt:lpstr>  1995 murder of 4 people during hotel robbery by two men Huzhou, China - Hits in 2017       </vt:lpstr>
      <vt:lpstr>TOP TWO FINALISTS</vt:lpstr>
      <vt:lpstr>2018 DNA Hit of the Year</vt:lpstr>
      <vt:lpstr>PowerPoint Presentation</vt:lpstr>
      <vt:lpstr>     </vt:lpstr>
      <vt:lpstr>1984 Sexual Assault and Murder of Melanie Road  Bath, United Kingdom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   DNA Database  Hit of the Year Award</dc:title>
  <dc:creator>Hanna Jones</dc:creator>
  <cp:lastModifiedBy>Kyle J Schroeder</cp:lastModifiedBy>
  <cp:revision>285</cp:revision>
  <cp:lastPrinted>2018-04-10T18:08:02Z</cp:lastPrinted>
  <dcterms:created xsi:type="dcterms:W3CDTF">2017-04-18T21:45:15Z</dcterms:created>
  <dcterms:modified xsi:type="dcterms:W3CDTF">2018-05-04T18:56:22Z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0x010100FD32119F42623E419A558C4E20B04E13</vt:lpwstr>
  </property>
</Properties>
</file>